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8" r:id="rId3"/>
    <p:sldId id="266" r:id="rId4"/>
    <p:sldId id="267" r:id="rId5"/>
    <p:sldId id="260" r:id="rId6"/>
    <p:sldId id="275" r:id="rId7"/>
    <p:sldId id="270" r:id="rId8"/>
    <p:sldId id="272" r:id="rId9"/>
    <p:sldId id="277" r:id="rId10"/>
    <p:sldId id="276" r:id="rId11"/>
    <p:sldId id="268" r:id="rId12"/>
    <p:sldId id="261" r:id="rId13"/>
    <p:sldId id="262" r:id="rId14"/>
    <p:sldId id="263" r:id="rId15"/>
    <p:sldId id="274" r:id="rId16"/>
    <p:sldId id="273" r:id="rId17"/>
    <p:sldId id="269" r:id="rId18"/>
    <p:sldId id="264" r:id="rId19"/>
    <p:sldId id="26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22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15F6AB-2F30-4368-A791-AA8D3057E6D2}" type="datetimeFigureOut">
              <a:rPr lang="en-US" smtClean="0"/>
              <a:pPr/>
              <a:t>8/28/2023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54E1F3-CCCF-4101-95CE-24A8EBB8DD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901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54E1F3-CCCF-4101-95CE-24A8EBB8DD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4349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54E1F3-CCCF-4101-95CE-24A8EBB8DD6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7143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54E1F3-CCCF-4101-95CE-24A8EBB8DD6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5970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54E1F3-CCCF-4101-95CE-24A8EBB8DD6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084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6C216-EC50-4251-9223-AFD9E8C18BEB}" type="datetimeFigureOut">
              <a:rPr lang="en-US" smtClean="0"/>
              <a:pPr/>
              <a:t>8/28/2023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B08E5-04F6-4A03-A5FF-B50C221E5F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6C216-EC50-4251-9223-AFD9E8C18BEB}" type="datetimeFigureOut">
              <a:rPr lang="en-US" smtClean="0"/>
              <a:pPr/>
              <a:t>8/28/2023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B08E5-04F6-4A03-A5FF-B50C221E5F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6C216-EC50-4251-9223-AFD9E8C18BEB}" type="datetimeFigureOut">
              <a:rPr lang="en-US" smtClean="0"/>
              <a:pPr/>
              <a:t>8/28/2023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B08E5-04F6-4A03-A5FF-B50C221E5F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6C216-EC50-4251-9223-AFD9E8C18BEB}" type="datetimeFigureOut">
              <a:rPr lang="en-US" smtClean="0"/>
              <a:pPr/>
              <a:t>8/28/2023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B08E5-04F6-4A03-A5FF-B50C221E5F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6C216-EC50-4251-9223-AFD9E8C18BEB}" type="datetimeFigureOut">
              <a:rPr lang="en-US" smtClean="0"/>
              <a:pPr/>
              <a:t>8/28/2023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B08E5-04F6-4A03-A5FF-B50C221E5F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6C216-EC50-4251-9223-AFD9E8C18BEB}" type="datetimeFigureOut">
              <a:rPr lang="en-US" smtClean="0"/>
              <a:pPr/>
              <a:t>8/28/2023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B08E5-04F6-4A03-A5FF-B50C221E5F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6C216-EC50-4251-9223-AFD9E8C18BEB}" type="datetimeFigureOut">
              <a:rPr lang="en-US" smtClean="0"/>
              <a:pPr/>
              <a:t>8/28/2023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B08E5-04F6-4A03-A5FF-B50C221E5F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6C216-EC50-4251-9223-AFD9E8C18BEB}" type="datetimeFigureOut">
              <a:rPr lang="en-US" smtClean="0"/>
              <a:pPr/>
              <a:t>8/28/2023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B08E5-04F6-4A03-A5FF-B50C221E5F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6C216-EC50-4251-9223-AFD9E8C18BEB}" type="datetimeFigureOut">
              <a:rPr lang="en-US" smtClean="0"/>
              <a:pPr/>
              <a:t>8/28/2023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B08E5-04F6-4A03-A5FF-B50C221E5F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6C216-EC50-4251-9223-AFD9E8C18BEB}" type="datetimeFigureOut">
              <a:rPr lang="en-US" smtClean="0"/>
              <a:pPr/>
              <a:t>8/28/2023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B08E5-04F6-4A03-A5FF-B50C221E5F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6C216-EC50-4251-9223-AFD9E8C18BEB}" type="datetimeFigureOut">
              <a:rPr lang="en-US" smtClean="0"/>
              <a:pPr/>
              <a:t>8/28/2023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E3B08E5-04F6-4A03-A5FF-B50C221E5F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DC6C216-EC50-4251-9223-AFD9E8C18BEB}" type="datetimeFigureOut">
              <a:rPr lang="en-US" smtClean="0"/>
              <a:pPr/>
              <a:t>8/28/2023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E3B08E5-04F6-4A03-A5FF-B50C221E5F3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yVBNWZg6yt0" TargetMode="Externa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google.rs/url?sa=i&amp;rct=j&amp;q=&amp;esrc=s&amp;source=images&amp;cd=&amp;ved=2ahUKEwirtpDvnrjcAhXMY1AKHa6fCi8QjRx6BAgBEAU&amp;url=http://www.examfear.com/notes/Class-12/Biology/Human-Reproduction/2257/Oogenesis.htm&amp;psig=AOvVaw1JTqpqejxBilgbpcZJOHYa&amp;ust=1532538788107121" TargetMode="Externa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rs/url?sa=i&amp;rct=j&amp;q=&amp;esrc=s&amp;source=images&amp;cd=&amp;cad=rja&amp;uact=8&amp;ved=2ahUKEwiui_z_pLjcAhWDLlAKHR4UBPMQjRx6BAgBEAU&amp;url=http://mcat-review.org/reproductive-system-development.php&amp;psig=AOvVaw1JTqpqejxBilgbpcZJOHYa&amp;ust=1532538788107121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6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Оогенеза</a:t>
            </a:r>
            <a:endParaRPr lang="en-US" sz="6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03730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7A1233-0F27-682C-A53F-C91847864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04800"/>
            <a:ext cx="8229600" cy="780288"/>
          </a:xfrm>
        </p:spPr>
        <p:txBody>
          <a:bodyPr>
            <a:normAutofit/>
          </a:bodyPr>
          <a:lstStyle/>
          <a:p>
            <a:pPr algn="ctr"/>
            <a:r>
              <a:rPr lang="sr-Cyrl-RS" sz="3600" dirty="0">
                <a:solidFill>
                  <a:schemeClr val="tx1"/>
                </a:solidFill>
                <a:latin typeface="+mn-lt"/>
              </a:rPr>
              <a:t>Структура секундарне ооците</a:t>
            </a:r>
            <a:endParaRPr lang="en-US" sz="36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D6D50B-BE90-8C5A-5516-C266D8255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500" y="1219200"/>
            <a:ext cx="5753100" cy="525780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sr-Cyrl-RS" dirty="0"/>
              <a:t>Мембрана ооците - </a:t>
            </a:r>
            <a:r>
              <a:rPr lang="sr-Cyrl-RS" dirty="0">
                <a:solidFill>
                  <a:srgbClr val="FF0000"/>
                </a:solidFill>
              </a:rPr>
              <a:t>плазмалема (оолема).</a:t>
            </a:r>
          </a:p>
          <a:p>
            <a:r>
              <a:rPr lang="sr-Cyrl-RS" dirty="0"/>
              <a:t>У цитоплазми се налази нуклеус и бројне </a:t>
            </a:r>
            <a:r>
              <a:rPr lang="sr-Cyrl-RS" dirty="0">
                <a:solidFill>
                  <a:srgbClr val="FF0000"/>
                </a:solidFill>
              </a:rPr>
              <a:t>митохондрије, иРНК</a:t>
            </a:r>
            <a:r>
              <a:rPr lang="ru-RU" dirty="0">
                <a:solidFill>
                  <a:srgbClr val="FF0000"/>
                </a:solidFill>
              </a:rPr>
              <a:t> (дају информације за прве ћелијске деобе</a:t>
            </a:r>
            <a:r>
              <a:rPr lang="sr-Cyrl-RS" dirty="0">
                <a:solidFill>
                  <a:srgbClr val="FF0000"/>
                </a:solidFill>
              </a:rPr>
              <a:t>).</a:t>
            </a:r>
          </a:p>
          <a:p>
            <a:r>
              <a:rPr lang="sr-Cyrl-RS" dirty="0">
                <a:solidFill>
                  <a:srgbClr val="FF0000"/>
                </a:solidFill>
              </a:rPr>
              <a:t>Не</a:t>
            </a:r>
            <a:r>
              <a:rPr lang="sr-Cyrl-RS" dirty="0"/>
              <a:t> садржи </a:t>
            </a:r>
            <a:r>
              <a:rPr lang="sr-Cyrl-RS" dirty="0">
                <a:solidFill>
                  <a:srgbClr val="FF0000"/>
                </a:solidFill>
              </a:rPr>
              <a:t>центриоле.</a:t>
            </a:r>
            <a:endParaRPr lang="sr-Cyrl-RS" dirty="0"/>
          </a:p>
          <a:p>
            <a:r>
              <a:rPr lang="sr-Cyrl-RS" dirty="0"/>
              <a:t>Око ооците је слој-</a:t>
            </a:r>
            <a:r>
              <a:rPr lang="en-US" i="1" dirty="0">
                <a:solidFill>
                  <a:srgbClr val="FF0000"/>
                </a:solidFill>
              </a:rPr>
              <a:t>zona pellucida</a:t>
            </a:r>
            <a:r>
              <a:rPr lang="sr-Cyrl-RS" i="1" dirty="0">
                <a:solidFill>
                  <a:srgbClr val="FF0000"/>
                </a:solidFill>
              </a:rPr>
              <a:t> </a:t>
            </a:r>
            <a:r>
              <a:rPr lang="sr-Cyrl-RS" dirty="0"/>
              <a:t>(провидна зона).</a:t>
            </a:r>
          </a:p>
          <a:p>
            <a:pPr marL="273050" indent="-273050"/>
            <a:r>
              <a:rPr lang="sr-Cyrl-RS" dirty="0"/>
              <a:t>На зону пелуциду належу ћелије </a:t>
            </a:r>
            <a:r>
              <a:rPr lang="en-US" i="1" dirty="0" err="1">
                <a:solidFill>
                  <a:srgbClr val="FF0000"/>
                </a:solidFill>
              </a:rPr>
              <a:t>corone</a:t>
            </a:r>
            <a:r>
              <a:rPr lang="en-US" i="1" dirty="0">
                <a:solidFill>
                  <a:srgbClr val="FF0000"/>
                </a:solidFill>
              </a:rPr>
              <a:t> radiate</a:t>
            </a:r>
            <a:r>
              <a:rPr lang="sr-Cyrl-RS" dirty="0"/>
              <a:t>-које пружају своје изданке у </a:t>
            </a:r>
            <a:r>
              <a:rPr lang="en-US" i="1" dirty="0" err="1"/>
              <a:t>zonu</a:t>
            </a:r>
            <a:r>
              <a:rPr lang="en-US" i="1" dirty="0"/>
              <a:t> </a:t>
            </a:r>
            <a:r>
              <a:rPr lang="en-US" i="1" dirty="0" err="1"/>
              <a:t>pellucidu</a:t>
            </a:r>
            <a:r>
              <a:rPr lang="en-US" u="sng" dirty="0"/>
              <a:t>.</a:t>
            </a:r>
          </a:p>
          <a:p>
            <a:endParaRPr lang="sr-Cyrl-RS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3129BD-C63F-9ADC-D7BF-5E584FDAF1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024" t="38889" r="18000" b="13334"/>
          <a:stretch/>
        </p:blipFill>
        <p:spPr>
          <a:xfrm>
            <a:off x="6083576" y="2567940"/>
            <a:ext cx="2744738" cy="256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5182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685800"/>
          </a:xfrm>
        </p:spPr>
        <p:txBody>
          <a:bodyPr>
            <a:normAutofit/>
          </a:bodyPr>
          <a:lstStyle/>
          <a:p>
            <a:pPr algn="ctr"/>
            <a:r>
              <a:rPr lang="sr-Cyrl-RS" sz="3600" dirty="0">
                <a:solidFill>
                  <a:schemeClr val="tx1"/>
                </a:solidFill>
                <a:latin typeface="+mn-lt"/>
              </a:rPr>
              <a:t>Биологија ооците (јајне ћелије)</a:t>
            </a:r>
            <a:endParaRPr lang="en-US" sz="36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r-Cyrl-RS" dirty="0"/>
              <a:t>Дужина живота неоплођене </a:t>
            </a:r>
            <a:r>
              <a:rPr lang="sr-Cyrl-RS" dirty="0">
                <a:solidFill>
                  <a:srgbClr val="FF0000"/>
                </a:solidFill>
              </a:rPr>
              <a:t>секундарне ооците</a:t>
            </a:r>
            <a:r>
              <a:rPr lang="sr-Cyrl-RS" dirty="0"/>
              <a:t> је увек ограничена</a:t>
            </a:r>
            <a:r>
              <a:rPr lang="sr-Latn-RS" dirty="0"/>
              <a:t>.</a:t>
            </a:r>
            <a:endParaRPr lang="sr-Cyrl-RS" dirty="0"/>
          </a:p>
          <a:p>
            <a:r>
              <a:rPr lang="sr-Cyrl-RS" dirty="0"/>
              <a:t>Код </a:t>
            </a:r>
            <a:r>
              <a:rPr lang="sr-Cyrl-RS" dirty="0">
                <a:solidFill>
                  <a:srgbClr val="FF0000"/>
                </a:solidFill>
              </a:rPr>
              <a:t>жена</a:t>
            </a:r>
            <a:r>
              <a:rPr lang="sr-Cyrl-RS" dirty="0"/>
              <a:t> дужина живота </a:t>
            </a:r>
            <a:r>
              <a:rPr lang="sr-Cyrl-RS" dirty="0">
                <a:solidFill>
                  <a:srgbClr val="FF0000"/>
                </a:solidFill>
              </a:rPr>
              <a:t>секундарне ооците </a:t>
            </a:r>
            <a:r>
              <a:rPr lang="sr-Cyrl-RS" dirty="0"/>
              <a:t>износи </a:t>
            </a:r>
            <a:r>
              <a:rPr lang="sr-Cyrl-RS" dirty="0">
                <a:solidFill>
                  <a:srgbClr val="FF0000"/>
                </a:solidFill>
              </a:rPr>
              <a:t>24 часа </a:t>
            </a:r>
            <a:r>
              <a:rPr lang="sr-Cyrl-RS" dirty="0"/>
              <a:t>у јајоводу</a:t>
            </a:r>
            <a:r>
              <a:rPr lang="sr-Latn-RS" dirty="0"/>
              <a:t>.</a:t>
            </a:r>
            <a:endParaRPr lang="sr-Cyrl-RS" dirty="0"/>
          </a:p>
          <a:p>
            <a:r>
              <a:rPr lang="sr-Cyrl-RS" dirty="0"/>
              <a:t>Код неких сисара </a:t>
            </a:r>
            <a:r>
              <a:rPr lang="sr-Cyrl-RS" dirty="0">
                <a:solidFill>
                  <a:srgbClr val="FF0000"/>
                </a:solidFill>
              </a:rPr>
              <a:t>секундарне ооците</a:t>
            </a:r>
            <a:r>
              <a:rPr lang="sr-Cyrl-RS" dirty="0"/>
              <a:t> се одржава до 30 часова, или само до неколико часова</a:t>
            </a:r>
            <a:r>
              <a:rPr lang="sr-Latn-RS" dirty="0"/>
              <a:t>.</a:t>
            </a:r>
            <a:r>
              <a:rPr lang="sr-Cyrl-RS" dirty="0"/>
              <a:t> </a:t>
            </a:r>
          </a:p>
          <a:p>
            <a:r>
              <a:rPr lang="sr-Cyrl-RS" dirty="0"/>
              <a:t>Потврђено је да старење </a:t>
            </a:r>
            <a:r>
              <a:rPr lang="sr-Cyrl-RS" dirty="0">
                <a:solidFill>
                  <a:srgbClr val="FF0000"/>
                </a:solidFill>
              </a:rPr>
              <a:t>секундарне ооците </a:t>
            </a:r>
            <a:r>
              <a:rPr lang="sr-Cyrl-RS" dirty="0"/>
              <a:t>утиче на </a:t>
            </a:r>
            <a:r>
              <a:rPr lang="sr-Cyrl-RS" dirty="0">
                <a:solidFill>
                  <a:srgbClr val="00B0F0"/>
                </a:solidFill>
              </a:rPr>
              <a:t>повећану смртност ембриона </a:t>
            </a:r>
            <a:r>
              <a:rPr lang="sr-Cyrl-RS" dirty="0"/>
              <a:t>или до </a:t>
            </a:r>
            <a:r>
              <a:rPr lang="sr-Cyrl-RS" dirty="0">
                <a:solidFill>
                  <a:srgbClr val="00B0F0"/>
                </a:solidFill>
              </a:rPr>
              <a:t>поремећаја у имплантацији </a:t>
            </a:r>
            <a:r>
              <a:rPr lang="sr-Cyrl-RS" dirty="0"/>
              <a:t>ембриона</a:t>
            </a:r>
            <a:r>
              <a:rPr lang="sr-Latn-RS" dirty="0"/>
              <a:t>.</a:t>
            </a:r>
            <a:endParaRPr lang="sr-Cyrl-RS" dirty="0"/>
          </a:p>
          <a:p>
            <a:r>
              <a:rPr lang="sr-Cyrl-RS" dirty="0"/>
              <a:t>Такође доказано је да се старењем </a:t>
            </a:r>
            <a:r>
              <a:rPr lang="sr-Cyrl-RS" dirty="0">
                <a:solidFill>
                  <a:srgbClr val="FF0000"/>
                </a:solidFill>
              </a:rPr>
              <a:t>секундарне ооците</a:t>
            </a:r>
            <a:r>
              <a:rPr lang="sr-Cyrl-RS" dirty="0"/>
              <a:t> </a:t>
            </a:r>
            <a:r>
              <a:rPr lang="sr-Cyrl-RS" dirty="0">
                <a:solidFill>
                  <a:srgbClr val="00B0F0"/>
                </a:solidFill>
              </a:rPr>
              <a:t>повећава полиспермија</a:t>
            </a:r>
            <a:r>
              <a:rPr lang="sr-Cyrl-RS" dirty="0"/>
              <a:t> услед чега долази до полиплоидије код плода</a:t>
            </a:r>
            <a:r>
              <a:rPr lang="sr-Latn-RS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078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gametogenesis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47" b="24687"/>
          <a:stretch>
            <a:fillRect/>
          </a:stretch>
        </p:blipFill>
        <p:spPr>
          <a:xfrm>
            <a:off x="710405" y="1307828"/>
            <a:ext cx="3897313" cy="4968875"/>
          </a:xfrm>
          <a:noFill/>
        </p:spPr>
      </p:pic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1595437" y="1562192"/>
            <a:ext cx="1063625" cy="2540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sr-Cyrl-CS" altLang="en-US" sz="1000">
                <a:solidFill>
                  <a:schemeClr val="bg1"/>
                </a:solidFill>
                <a:latin typeface="Arial Black" pitchFamily="34" charset="0"/>
              </a:rPr>
              <a:t>Оогонија</a:t>
            </a:r>
            <a:endParaRPr lang="en-US" altLang="en-US" sz="10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204799" y="2870383"/>
            <a:ext cx="1063625" cy="4064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sr-Cyrl-CS" altLang="en-US" sz="1000">
                <a:solidFill>
                  <a:schemeClr val="bg1"/>
                </a:solidFill>
                <a:latin typeface="Arial Black" pitchFamily="34" charset="0"/>
              </a:rPr>
              <a:t>Примарна ооцита</a:t>
            </a:r>
            <a:endParaRPr lang="en-US" altLang="en-US" sz="10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127771" y="2037201"/>
            <a:ext cx="1467666" cy="400110"/>
          </a:xfrm>
          <a:prstGeom prst="rect">
            <a:avLst/>
          </a:prstGeom>
          <a:solidFill>
            <a:srgbClr val="FFCC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sr-Cyrl-CS" altLang="en-US" sz="800" dirty="0">
                <a:solidFill>
                  <a:srgbClr val="CC0066"/>
                </a:solidFill>
                <a:latin typeface="Arial Black" pitchFamily="34" charset="0"/>
              </a:rPr>
              <a:t>Диференција</a:t>
            </a:r>
            <a:r>
              <a:rPr lang="en-US" altLang="en-US" sz="800" dirty="0">
                <a:solidFill>
                  <a:srgbClr val="CC0066"/>
                </a:solidFill>
                <a:latin typeface="Arial Black" pitchFamily="34" charset="0"/>
              </a:rPr>
              <a:t>-</a:t>
            </a:r>
          </a:p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sr-Cyrl-CS" altLang="en-US" sz="800" dirty="0">
                <a:solidFill>
                  <a:srgbClr val="CC0066"/>
                </a:solidFill>
                <a:latin typeface="Arial Black" pitchFamily="34" charset="0"/>
              </a:rPr>
              <a:t>ција</a:t>
            </a:r>
            <a:endParaRPr lang="en-US" altLang="en-US" sz="800" dirty="0">
              <a:solidFill>
                <a:srgbClr val="CC0066"/>
              </a:solidFill>
              <a:latin typeface="Arial Black" pitchFamily="34" charset="0"/>
            </a:endParaRP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177845" y="3581400"/>
            <a:ext cx="1063625" cy="223838"/>
          </a:xfrm>
          <a:prstGeom prst="rect">
            <a:avLst/>
          </a:prstGeom>
          <a:solidFill>
            <a:srgbClr val="FFCC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sr-Cyrl-CS" altLang="en-US" sz="800">
                <a:solidFill>
                  <a:srgbClr val="CC0066"/>
                </a:solidFill>
                <a:latin typeface="Arial Black" pitchFamily="34" charset="0"/>
              </a:rPr>
              <a:t>Мејоза прва</a:t>
            </a:r>
            <a:endParaRPr lang="en-US" altLang="en-US" sz="800">
              <a:solidFill>
                <a:srgbClr val="CC0066"/>
              </a:solidFill>
              <a:latin typeface="Arial Black" pitchFamily="34" charset="0"/>
            </a:endParaRP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531812" y="4365625"/>
            <a:ext cx="1063625" cy="4064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sr-Cyrl-CS" altLang="en-US" sz="1000">
                <a:solidFill>
                  <a:schemeClr val="bg1"/>
                </a:solidFill>
                <a:latin typeface="Arial Black" pitchFamily="34" charset="0"/>
              </a:rPr>
              <a:t>Секундарна ооцита</a:t>
            </a:r>
            <a:endParaRPr lang="en-US" altLang="en-US" sz="10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141174" y="4972741"/>
            <a:ext cx="1063625" cy="223838"/>
          </a:xfrm>
          <a:prstGeom prst="rect">
            <a:avLst/>
          </a:prstGeom>
          <a:solidFill>
            <a:srgbClr val="FFCC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sr-Cyrl-CS" altLang="en-US" sz="800">
                <a:solidFill>
                  <a:srgbClr val="CC0066"/>
                </a:solidFill>
                <a:latin typeface="Arial Black" pitchFamily="34" charset="0"/>
              </a:rPr>
              <a:t>Мејоза друга</a:t>
            </a:r>
            <a:endParaRPr lang="en-US" altLang="en-US" sz="800">
              <a:solidFill>
                <a:srgbClr val="CC0066"/>
              </a:solidFill>
              <a:latin typeface="Arial Black" pitchFamily="34" charset="0"/>
            </a:endParaRP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3334044" y="4607606"/>
            <a:ext cx="1439862" cy="477054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sr-Cyrl-CS" altLang="en-US" sz="1000" dirty="0">
                <a:solidFill>
                  <a:schemeClr val="bg1"/>
                </a:solidFill>
                <a:latin typeface="Arial Black" pitchFamily="34" charset="0"/>
              </a:rPr>
              <a:t>Прво поларно</a:t>
            </a:r>
          </a:p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sr-Cyrl-CS" altLang="en-US" sz="1000" dirty="0">
                <a:solidFill>
                  <a:schemeClr val="bg1"/>
                </a:solidFill>
                <a:latin typeface="Arial Black" pitchFamily="34" charset="0"/>
              </a:rPr>
              <a:t>тело</a:t>
            </a:r>
            <a:endParaRPr lang="en-US" altLang="en-US" sz="10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3323997" y="5850709"/>
            <a:ext cx="1728787" cy="4826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sr-Cyrl-CS" altLang="en-US" sz="1000">
                <a:solidFill>
                  <a:schemeClr val="bg1"/>
                </a:solidFill>
                <a:latin typeface="Arial Black" pitchFamily="34" charset="0"/>
              </a:rPr>
              <a:t>Секундарна поларна </a:t>
            </a:r>
            <a:endParaRPr lang="en-US" altLang="en-US" sz="1000">
              <a:solidFill>
                <a:schemeClr val="bg1"/>
              </a:solidFill>
              <a:latin typeface="Arial Black" pitchFamily="34" charset="0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sr-Cyrl-CS" altLang="en-US" sz="1000">
                <a:solidFill>
                  <a:schemeClr val="bg1"/>
                </a:solidFill>
                <a:latin typeface="Arial Black" pitchFamily="34" charset="0"/>
              </a:rPr>
              <a:t>тела</a:t>
            </a:r>
            <a:endParaRPr lang="en-US" altLang="en-US" sz="10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2255791" y="5905500"/>
            <a:ext cx="719138" cy="2540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sr-Cyrl-CS" altLang="en-US" sz="1000">
                <a:solidFill>
                  <a:schemeClr val="bg1"/>
                </a:solidFill>
                <a:latin typeface="Arial Black" pitchFamily="34" charset="0"/>
              </a:rPr>
              <a:t>Оотида</a:t>
            </a:r>
            <a:endParaRPr lang="en-US" altLang="en-US" sz="100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39948" name="Picture 12" descr="image14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08625" y="1962150"/>
            <a:ext cx="2971800" cy="2643188"/>
          </a:xfrm>
          <a:noFill/>
        </p:spPr>
      </p:pic>
      <p:sp>
        <p:nvSpPr>
          <p:cNvPr id="39949" name="Text Box 13"/>
          <p:cNvSpPr txBox="1">
            <a:spLocks noChangeArrowheads="1"/>
          </p:cNvSpPr>
          <p:nvPr/>
        </p:nvSpPr>
        <p:spPr bwMode="auto">
          <a:xfrm>
            <a:off x="5508625" y="4365625"/>
            <a:ext cx="3024188" cy="406400"/>
          </a:xfrm>
          <a:prstGeom prst="rect">
            <a:avLst/>
          </a:prstGeom>
          <a:solidFill>
            <a:srgbClr val="FFCC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sr-Cyrl-CS" altLang="en-US" sz="1000">
                <a:solidFill>
                  <a:srgbClr val="CC0066"/>
                </a:solidFill>
                <a:latin typeface="Arial Black" pitchFamily="34" charset="0"/>
              </a:rPr>
              <a:t>Секундарна ооцита са првим поларним телом</a:t>
            </a:r>
            <a:endParaRPr lang="en-US" altLang="en-US" sz="1000">
              <a:solidFill>
                <a:srgbClr val="CC0066"/>
              </a:solidFill>
              <a:latin typeface="Arial Black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90600" y="304800"/>
            <a:ext cx="7162800" cy="762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b="1" dirty="0">
                <a:solidFill>
                  <a:schemeClr val="bg1"/>
                </a:solidFill>
                <a:cs typeface="Arial" panose="020B0604020202020204" pitchFamily="34" charset="0"/>
              </a:rPr>
              <a:t>ДА СУМИРАМО </a:t>
            </a:r>
            <a:endParaRPr lang="en-US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8359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457200"/>
            <a:ext cx="8229600" cy="6858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sr-Cyrl-CS" altLang="en-US" sz="3600" dirty="0">
                <a:solidFill>
                  <a:schemeClr val="bg1"/>
                </a:solidFill>
                <a:latin typeface="+mn-lt"/>
              </a:rPr>
              <a:t>Пресек кроз оваријум жене</a:t>
            </a:r>
            <a:endParaRPr lang="en-US" altLang="en-US" sz="36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2E064B-4CDF-B02E-705B-511C109CF6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667"/>
          <a:stretch/>
        </p:blipFill>
        <p:spPr>
          <a:xfrm>
            <a:off x="1143000" y="1676400"/>
            <a:ext cx="63246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4334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 idx="4294967295"/>
          </p:nvPr>
        </p:nvSpPr>
        <p:spPr>
          <a:xfrm>
            <a:off x="0" y="381000"/>
            <a:ext cx="9144000" cy="762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sr-Cyrl-CS" altLang="en-US" sz="3600" dirty="0">
                <a:solidFill>
                  <a:schemeClr val="bg1"/>
                </a:solidFill>
                <a:latin typeface="+mn-lt"/>
              </a:rPr>
              <a:t>Хормонска контрола оогенезе</a:t>
            </a:r>
            <a:endParaRPr lang="en-US" altLang="en-US" sz="3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1987" name="Rectangle 3"/>
          <p:cNvSpPr>
            <a:spLocks noGrp="1"/>
          </p:cNvSpPr>
          <p:nvPr>
            <p:ph type="body" sz="half" idx="4294967295"/>
          </p:nvPr>
        </p:nvSpPr>
        <p:spPr>
          <a:xfrm>
            <a:off x="228600" y="1524000"/>
            <a:ext cx="4038600" cy="4694237"/>
          </a:xfrm>
        </p:spPr>
        <p:txBody>
          <a:bodyPr>
            <a:normAutofit/>
          </a:bodyPr>
          <a:lstStyle/>
          <a:p>
            <a:pPr marL="609600" indent="-609600" eaLnBrk="1" hangingPunct="1">
              <a:buFont typeface="Wingdings 2" pitchFamily="18" charset="2"/>
              <a:buNone/>
            </a:pPr>
            <a:endParaRPr lang="sr-Cyrl-RS" altLang="en-US" sz="2800" b="1" dirty="0">
              <a:solidFill>
                <a:schemeClr val="bg1"/>
              </a:solidFill>
            </a:endParaRPr>
          </a:p>
          <a:p>
            <a:pPr marL="609600" indent="-609600" eaLnBrk="1" hangingPunct="1">
              <a:buFont typeface="Wingdings 2" pitchFamily="18" charset="2"/>
              <a:buNone/>
            </a:pPr>
            <a:r>
              <a:rPr lang="sr-Cyrl-CS" altLang="en-US" sz="2800" b="1" dirty="0">
                <a:solidFill>
                  <a:srgbClr val="C00000"/>
                </a:solidFill>
              </a:rPr>
              <a:t>1. Предњи режањ хипофизе</a:t>
            </a:r>
            <a:r>
              <a:rPr lang="sr-Cyrl-CS" altLang="en-US" sz="2800" dirty="0">
                <a:solidFill>
                  <a:schemeClr val="bg1"/>
                </a:solidFill>
              </a:rPr>
              <a:t>: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marL="609600" indent="-609600" eaLnBrk="1" hangingPunct="1"/>
            <a:r>
              <a:rPr lang="en-US" altLang="en-US" sz="2800" dirty="0">
                <a:solidFill>
                  <a:schemeClr val="bg1"/>
                </a:solidFill>
              </a:rPr>
              <a:t>FSH</a:t>
            </a:r>
            <a:endParaRPr lang="sr-Cyrl-CS" altLang="en-US" sz="2800" dirty="0">
              <a:solidFill>
                <a:schemeClr val="bg1"/>
              </a:solidFill>
            </a:endParaRPr>
          </a:p>
          <a:p>
            <a:pPr marL="609600" indent="-609600" eaLnBrk="1" hangingPunct="1"/>
            <a:r>
              <a:rPr lang="en-US" altLang="en-US" sz="2800" dirty="0">
                <a:solidFill>
                  <a:schemeClr val="bg1"/>
                </a:solidFill>
              </a:rPr>
              <a:t>LH</a:t>
            </a:r>
            <a:endParaRPr lang="sr-Cyrl-CS" altLang="en-US" sz="2800" dirty="0">
              <a:solidFill>
                <a:schemeClr val="bg1"/>
              </a:solidFill>
            </a:endParaRPr>
          </a:p>
          <a:p>
            <a:pPr marL="609600" indent="-609600" eaLnBrk="1" hangingPunct="1">
              <a:buFont typeface="Wingdings 2" pitchFamily="18" charset="2"/>
              <a:buNone/>
            </a:pPr>
            <a:endParaRPr lang="sr-Cyrl-CS" altLang="en-US" sz="2800" dirty="0">
              <a:solidFill>
                <a:schemeClr val="bg1"/>
              </a:solidFill>
            </a:endParaRPr>
          </a:p>
          <a:p>
            <a:pPr marL="609600" indent="-609600" eaLnBrk="1" hangingPunct="1">
              <a:buFont typeface="Wingdings 2" pitchFamily="18" charset="2"/>
              <a:buNone/>
            </a:pPr>
            <a:r>
              <a:rPr lang="sr-Cyrl-CS" altLang="en-US" sz="2800" b="1" dirty="0">
                <a:solidFill>
                  <a:schemeClr val="bg1"/>
                </a:solidFill>
              </a:rPr>
              <a:t>2. </a:t>
            </a:r>
            <a:r>
              <a:rPr lang="sr-Cyrl-CS" altLang="en-US" sz="2800" b="1" dirty="0">
                <a:solidFill>
                  <a:srgbClr val="FF0000"/>
                </a:solidFill>
              </a:rPr>
              <a:t>Хормони ј</a:t>
            </a:r>
            <a:r>
              <a:rPr lang="sr-Cyrl-CS" altLang="en-US" sz="2800" b="1" dirty="0">
                <a:solidFill>
                  <a:srgbClr val="C00000"/>
                </a:solidFill>
              </a:rPr>
              <a:t>ајника</a:t>
            </a:r>
            <a:r>
              <a:rPr lang="sr-Cyrl-CS" altLang="en-US" sz="2800" dirty="0">
                <a:solidFill>
                  <a:schemeClr val="bg1"/>
                </a:solidFill>
              </a:rPr>
              <a:t>:</a:t>
            </a:r>
          </a:p>
          <a:p>
            <a:pPr marL="609600" indent="-609600" eaLnBrk="1" hangingPunct="1"/>
            <a:r>
              <a:rPr lang="sr-Cyrl-CS" altLang="en-US" sz="2800" dirty="0">
                <a:solidFill>
                  <a:schemeClr val="bg1"/>
                </a:solidFill>
              </a:rPr>
              <a:t>Естроген</a:t>
            </a:r>
          </a:p>
          <a:p>
            <a:pPr marL="609600" indent="-609600" eaLnBrk="1" hangingPunct="1"/>
            <a:r>
              <a:rPr lang="sr-Cyrl-CS" altLang="en-US" sz="2800" dirty="0">
                <a:solidFill>
                  <a:schemeClr val="bg1"/>
                </a:solidFill>
              </a:rPr>
              <a:t>Прогестерон</a:t>
            </a:r>
            <a:endParaRPr lang="en-US" altLang="en-US" sz="2800" dirty="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9EE57F-3027-24E9-3B2C-125B683795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2128837"/>
            <a:ext cx="51816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9475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F31DC-9E65-00F4-CE98-D60FB38D7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495300"/>
            <a:ext cx="8839200" cy="1143000"/>
          </a:xfrm>
        </p:spPr>
        <p:txBody>
          <a:bodyPr>
            <a:normAutofit/>
          </a:bodyPr>
          <a:lstStyle/>
          <a:p>
            <a:r>
              <a:rPr lang="sr-Cyrl-RS" sz="3600" dirty="0">
                <a:solidFill>
                  <a:schemeClr val="tx1"/>
                </a:solidFill>
                <a:latin typeface="+mn-lt"/>
              </a:rPr>
              <a:t> Промене у оваријуму током менструалног циклуса: фоликуларна и лутеална фаза</a:t>
            </a:r>
            <a:endParaRPr lang="en-US" sz="36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EB7F5A-A8F1-387F-2E23-900A7DE8E8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t="4785" b="952"/>
          <a:stretch/>
        </p:blipFill>
        <p:spPr>
          <a:xfrm>
            <a:off x="1828800" y="1847088"/>
            <a:ext cx="5229224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4322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3DFE48-B03B-96ED-E986-7CC69B804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466088"/>
          </a:xfrm>
        </p:spPr>
        <p:txBody>
          <a:bodyPr>
            <a:noAutofit/>
          </a:bodyPr>
          <a:lstStyle/>
          <a:p>
            <a:r>
              <a:rPr lang="sr-Cyrl-RS" sz="3200" dirty="0">
                <a:solidFill>
                  <a:schemeClr val="tx1"/>
                </a:solidFill>
                <a:latin typeface="+mn-lt"/>
              </a:rPr>
              <a:t>Промене у ендометријуму утеруса током менструалног циклуса: пролиферативна фаза, секреторна фаза и фаза исхемије</a:t>
            </a:r>
            <a:endParaRPr lang="en-US" sz="32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26" name="Picture 2" descr="Biochemical changes in pregnancy">
            <a:extLst>
              <a:ext uri="{FF2B5EF4-FFF2-40B4-BE49-F238E27FC236}">
                <a16:creationId xmlns:a16="http://schemas.microsoft.com/office/drawing/2014/main" id="{E0141F5F-C5B1-2462-0219-8D14AE473FF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200" r="10899"/>
          <a:stretch/>
        </p:blipFill>
        <p:spPr bwMode="auto">
          <a:xfrm>
            <a:off x="1143000" y="21336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88688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229600" cy="1143000"/>
          </a:xfrm>
        </p:spPr>
        <p:txBody>
          <a:bodyPr>
            <a:normAutofit/>
          </a:bodyPr>
          <a:lstStyle/>
          <a:p>
            <a:r>
              <a:rPr lang="sr-Cyrl-RS" sz="3600" dirty="0">
                <a:solidFill>
                  <a:schemeClr val="tx1"/>
                </a:solidFill>
                <a:latin typeface="+mn-lt"/>
              </a:rPr>
              <a:t>Жуто тело </a:t>
            </a:r>
            <a:br>
              <a:rPr lang="sr-Cyrl-RS" sz="3600" dirty="0">
                <a:solidFill>
                  <a:schemeClr val="tx1"/>
                </a:solidFill>
                <a:latin typeface="+mn-lt"/>
              </a:rPr>
            </a:br>
            <a:r>
              <a:rPr lang="sr-Cyrl-RS" sz="3600" dirty="0">
                <a:solidFill>
                  <a:schemeClr val="tx1"/>
                </a:solidFill>
                <a:latin typeface="+mn-lt"/>
              </a:rPr>
              <a:t>(</a:t>
            </a:r>
            <a:r>
              <a:rPr lang="en-US" sz="3600" i="1" dirty="0">
                <a:solidFill>
                  <a:schemeClr val="tx1"/>
                </a:solidFill>
                <a:latin typeface="+mn-lt"/>
              </a:rPr>
              <a:t>corpus luteum</a:t>
            </a:r>
            <a:r>
              <a:rPr lang="en-US" sz="3600" dirty="0">
                <a:solidFill>
                  <a:schemeClr val="tx1"/>
                </a:solidFill>
                <a:latin typeface="+mn-lt"/>
              </a:rPr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219" y="2394155"/>
            <a:ext cx="8686800" cy="4389120"/>
          </a:xfrm>
        </p:spPr>
        <p:txBody>
          <a:bodyPr>
            <a:normAutofit fontScale="92500" lnSpcReduction="20000"/>
          </a:bodyPr>
          <a:lstStyle/>
          <a:p>
            <a:r>
              <a:rPr lang="sr-Cyrl-RS" dirty="0"/>
              <a:t>Образује се на месту пукнутог фоликула, када пролиферишу жуте ћелије са разгранатом мрежом капилара</a:t>
            </a:r>
            <a:r>
              <a:rPr lang="en-US" dirty="0"/>
              <a:t>.</a:t>
            </a:r>
            <a:endParaRPr lang="sr-Cyrl-RS" dirty="0"/>
          </a:p>
          <a:p>
            <a:r>
              <a:rPr lang="sr-Cyrl-RS" dirty="0"/>
              <a:t>Жуто тело поред </a:t>
            </a:r>
            <a:r>
              <a:rPr lang="sr-Cyrl-RS" dirty="0">
                <a:solidFill>
                  <a:srgbClr val="FF0000"/>
                </a:solidFill>
              </a:rPr>
              <a:t>естрогена</a:t>
            </a:r>
            <a:r>
              <a:rPr lang="sr-Cyrl-RS" dirty="0"/>
              <a:t> лучи и </a:t>
            </a:r>
            <a:r>
              <a:rPr lang="sr-Cyrl-RS" dirty="0">
                <a:solidFill>
                  <a:srgbClr val="FF0000"/>
                </a:solidFill>
              </a:rPr>
              <a:t>прогестерон</a:t>
            </a:r>
            <a:r>
              <a:rPr lang="en-US" dirty="0">
                <a:solidFill>
                  <a:srgbClr val="FF0000"/>
                </a:solidFill>
              </a:rPr>
              <a:t>.</a:t>
            </a:r>
            <a:endParaRPr lang="sr-Cyrl-RS" dirty="0">
              <a:solidFill>
                <a:srgbClr val="FF0000"/>
              </a:solidFill>
            </a:endParaRPr>
          </a:p>
          <a:p>
            <a:r>
              <a:rPr lang="sr-Cyrl-RS" dirty="0"/>
              <a:t>На </a:t>
            </a:r>
            <a:r>
              <a:rPr lang="sr-Cyrl-RS" dirty="0">
                <a:solidFill>
                  <a:srgbClr val="FF0000"/>
                </a:solidFill>
              </a:rPr>
              <a:t>лучење хормона </a:t>
            </a:r>
            <a:r>
              <a:rPr lang="sr-Cyrl-RS" dirty="0"/>
              <a:t>у жутом телу утиче првенствено </a:t>
            </a:r>
            <a:r>
              <a:rPr lang="sr-Cyrl-RS" u="sng" dirty="0">
                <a:solidFill>
                  <a:srgbClr val="FF0000"/>
                </a:solidFill>
              </a:rPr>
              <a:t>лутеотропни хормон (</a:t>
            </a:r>
            <a:r>
              <a:rPr lang="en-US" u="sng" dirty="0">
                <a:solidFill>
                  <a:srgbClr val="FF0000"/>
                </a:solidFill>
              </a:rPr>
              <a:t>LTH</a:t>
            </a:r>
            <a:r>
              <a:rPr lang="sr-Cyrl-RS" u="sng" dirty="0">
                <a:solidFill>
                  <a:srgbClr val="FF0000"/>
                </a:solidFill>
              </a:rPr>
              <a:t>)</a:t>
            </a:r>
            <a:r>
              <a:rPr lang="en-US" u="sng" dirty="0">
                <a:solidFill>
                  <a:srgbClr val="FF0000"/>
                </a:solidFill>
              </a:rPr>
              <a:t>.</a:t>
            </a:r>
            <a:endParaRPr lang="sr-Cyrl-RS" u="sng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u="sng" dirty="0">
              <a:solidFill>
                <a:srgbClr val="FF0000"/>
              </a:solidFill>
            </a:endParaRPr>
          </a:p>
          <a:p>
            <a:r>
              <a:rPr lang="sr-Cyrl-RS" u="sng" dirty="0"/>
              <a:t>Улоге прогестерона </a:t>
            </a:r>
            <a:r>
              <a:rPr lang="sr-Cyrl-RS" dirty="0"/>
              <a:t>су:</a:t>
            </a:r>
          </a:p>
          <a:p>
            <a:r>
              <a:rPr lang="sr-Cyrl-RS" dirty="0">
                <a:solidFill>
                  <a:srgbClr val="FF0000"/>
                </a:solidFill>
              </a:rPr>
              <a:t> </a:t>
            </a:r>
            <a:r>
              <a:rPr lang="sr-Cyrl-RS" dirty="0"/>
              <a:t>задебљава зид утеруса </a:t>
            </a:r>
          </a:p>
          <a:p>
            <a:r>
              <a:rPr lang="sr-Cyrl-RS" dirty="0"/>
              <a:t>исхрана и развој ембриона</a:t>
            </a:r>
          </a:p>
          <a:p>
            <a:r>
              <a:rPr lang="sr-Cyrl-RS" dirty="0"/>
              <a:t>инхибира </a:t>
            </a:r>
            <a:r>
              <a:rPr lang="en-US" dirty="0"/>
              <a:t>FSH.</a:t>
            </a:r>
            <a:endParaRPr lang="sr-Cyrl-RS" dirty="0"/>
          </a:p>
          <a:p>
            <a:r>
              <a:rPr lang="sr-Cyrl-RS" dirty="0">
                <a:solidFill>
                  <a:srgbClr val="FF0000"/>
                </a:solidFill>
              </a:rPr>
              <a:t>Ако не дође до оплођења жуто тело се дезинтегрише!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-68737"/>
            <a:ext cx="33528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rrow: Right 3">
            <a:extLst>
              <a:ext uri="{FF2B5EF4-FFF2-40B4-BE49-F238E27FC236}">
                <a16:creationId xmlns:a16="http://schemas.microsoft.com/office/drawing/2014/main" id="{65D30BD4-F666-B490-AD70-0DDB81E3A411}"/>
              </a:ext>
            </a:extLst>
          </p:cNvPr>
          <p:cNvSpPr/>
          <p:nvPr/>
        </p:nvSpPr>
        <p:spPr>
          <a:xfrm rot="13484771">
            <a:off x="7157097" y="1913824"/>
            <a:ext cx="439032" cy="381000"/>
          </a:xfrm>
          <a:prstGeom prst="rightArrow">
            <a:avLst>
              <a:gd name="adj1" fmla="val 0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0809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981075"/>
            <a:ext cx="8229600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en-US" sz="4600" b="1" dirty="0" err="1">
                <a:solidFill>
                  <a:schemeClr val="bg1"/>
                </a:solidFill>
                <a:latin typeface="+mn-lt"/>
              </a:rPr>
              <a:t>Анимација</a:t>
            </a:r>
            <a:r>
              <a:rPr lang="en-US" altLang="en-US" sz="46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en-US" sz="4600" b="1" dirty="0" err="1">
                <a:solidFill>
                  <a:schemeClr val="bg1"/>
                </a:solidFill>
                <a:latin typeface="+mn-lt"/>
              </a:rPr>
              <a:t>оогенезе</a:t>
            </a:r>
            <a:endParaRPr lang="en-US" altLang="en-US" sz="46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3011" name="Rectangle 3"/>
          <p:cNvSpPr txBox="1">
            <a:spLocks noChangeArrowheads="1"/>
          </p:cNvSpPr>
          <p:nvPr/>
        </p:nvSpPr>
        <p:spPr bwMode="auto">
          <a:xfrm>
            <a:off x="228600" y="2420938"/>
            <a:ext cx="8915400" cy="2992437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18288"/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buFont typeface="Wingdings 2" pitchFamily="18" charset="2"/>
              <a:buNone/>
            </a:pPr>
            <a:endParaRPr lang="sr-Latn-RS" altLang="en-US" dirty="0"/>
          </a:p>
          <a:p>
            <a:pPr eaLnBrk="1" hangingPunct="1">
              <a:buFont typeface="Wingdings" pitchFamily="2" charset="2"/>
              <a:buNone/>
            </a:pPr>
            <a:r>
              <a:rPr lang="en-US" altLang="en-US" dirty="0">
                <a:hlinkClick r:id="rId2"/>
              </a:rPr>
              <a:t>https://www.youtube.com/watch?v=yVBNWZg6yt0</a:t>
            </a:r>
            <a:endParaRPr lang="en-US" altLang="en-US" dirty="0"/>
          </a:p>
          <a:p>
            <a:pPr eaLnBrk="1" hangingPunct="1">
              <a:buFont typeface="Wingdings" pitchFamily="2" charset="2"/>
              <a:buNone/>
            </a:pPr>
            <a:endParaRPr lang="en-US" altLang="en-US" dirty="0"/>
          </a:p>
          <a:p>
            <a:pPr eaLnBrk="1" hangingPunct="1">
              <a:buFont typeface="Wingdings" pitchFamily="2" charset="2"/>
              <a:buNone/>
            </a:pPr>
            <a:endParaRPr lang="en-US" altLang="en-US" dirty="0"/>
          </a:p>
          <a:p>
            <a:pPr eaLnBrk="1" hangingPunct="1">
              <a:buFont typeface="Wingdings" pitchFamily="2" charset="2"/>
              <a:buNone/>
            </a:pPr>
            <a:endParaRPr lang="sr-Cyrl-RS" altLang="en-US" dirty="0"/>
          </a:p>
        </p:txBody>
      </p:sp>
    </p:spTree>
    <p:extLst>
      <p:ext uri="{BB962C8B-B14F-4D97-AF65-F5344CB8AC3E}">
        <p14:creationId xmlns:p14="http://schemas.microsoft.com/office/powerpoint/2010/main" val="1783187081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476250"/>
            <a:ext cx="8229600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sr-Cyrl-CS" altLang="en-US" sz="3600" dirty="0">
                <a:solidFill>
                  <a:schemeClr val="bg1"/>
                </a:solidFill>
                <a:latin typeface="+mn-lt"/>
              </a:rPr>
              <a:t>Разлик</a:t>
            </a:r>
            <a:r>
              <a:rPr lang="en-US" altLang="en-US" sz="3600" dirty="0">
                <a:solidFill>
                  <a:schemeClr val="bg1"/>
                </a:solidFill>
                <a:latin typeface="+mn-lt"/>
              </a:rPr>
              <a:t>e</a:t>
            </a:r>
            <a:r>
              <a:rPr lang="sr-Cyrl-CS" altLang="en-US" sz="3600" dirty="0">
                <a:solidFill>
                  <a:schemeClr val="bg1"/>
                </a:solidFill>
                <a:latin typeface="+mn-lt"/>
              </a:rPr>
              <a:t> између сперматогенезе и оогенезе огледа</a:t>
            </a:r>
            <a:r>
              <a:rPr lang="en-US" altLang="en-US" sz="3600" dirty="0" err="1">
                <a:solidFill>
                  <a:schemeClr val="bg1"/>
                </a:solidFill>
                <a:latin typeface="+mn-lt"/>
              </a:rPr>
              <a:t>ју</a:t>
            </a:r>
            <a:r>
              <a:rPr lang="sr-Cyrl-CS" altLang="en-US" sz="3600" dirty="0">
                <a:solidFill>
                  <a:schemeClr val="bg1"/>
                </a:solidFill>
                <a:latin typeface="+mn-lt"/>
              </a:rPr>
              <a:t> се у:</a:t>
            </a:r>
            <a:endParaRPr lang="en-US" altLang="en-US" sz="3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4035" name="Rectangle 3"/>
          <p:cNvSpPr>
            <a:spLocks noGrp="1"/>
          </p:cNvSpPr>
          <p:nvPr>
            <p:ph type="body" idx="4294967295"/>
          </p:nvPr>
        </p:nvSpPr>
        <p:spPr>
          <a:xfrm>
            <a:off x="539750" y="2349500"/>
            <a:ext cx="8229600" cy="4032250"/>
          </a:xfrm>
        </p:spPr>
        <p:txBody>
          <a:bodyPr>
            <a:normAutofit fontScale="92500" lnSpcReduction="10000"/>
          </a:bodyPr>
          <a:lstStyle/>
          <a:p>
            <a:pPr marL="609600" indent="-609600" eaLnBrk="1" hangingPunct="1">
              <a:buFontTx/>
              <a:buAutoNum type="arabicPeriod"/>
            </a:pPr>
            <a:r>
              <a:rPr lang="sr-Cyrl-CS" altLang="en-US" sz="2400" dirty="0">
                <a:solidFill>
                  <a:srgbClr val="C00000"/>
                </a:solidFill>
                <a:cs typeface="Arial" charset="0"/>
              </a:rPr>
              <a:t>Броју зрелих полних </a:t>
            </a:r>
            <a:r>
              <a:rPr lang="sr-Cyrl-CS" altLang="en-US" sz="2400" dirty="0">
                <a:solidFill>
                  <a:schemeClr val="bg1"/>
                </a:solidFill>
                <a:cs typeface="Arial" charset="0"/>
              </a:rPr>
              <a:t>ћелија које настају од једне незреле ћелије</a:t>
            </a:r>
            <a:r>
              <a:rPr lang="en-US" altLang="en-US" sz="2400" dirty="0">
                <a:solidFill>
                  <a:schemeClr val="bg1"/>
                </a:solidFill>
                <a:cs typeface="Arial" charset="0"/>
              </a:rPr>
              <a:t>.</a:t>
            </a:r>
            <a:endParaRPr lang="sr-Cyrl-CS" altLang="en-US" sz="2400" dirty="0">
              <a:solidFill>
                <a:schemeClr val="bg1"/>
              </a:solidFill>
              <a:cs typeface="Arial" charset="0"/>
            </a:endParaRPr>
          </a:p>
          <a:p>
            <a:pPr marL="609600" indent="-609600" eaLnBrk="1" hangingPunct="1">
              <a:buFontTx/>
              <a:buAutoNum type="arabicPeriod"/>
            </a:pPr>
            <a:endParaRPr lang="sr-Cyrl-CS" altLang="en-US" sz="2400" dirty="0">
              <a:solidFill>
                <a:schemeClr val="bg1"/>
              </a:solidFill>
              <a:cs typeface="Arial" charset="0"/>
            </a:endParaRPr>
          </a:p>
          <a:p>
            <a:pPr marL="609600" indent="-609600" eaLnBrk="1" hangingPunct="1">
              <a:buFontTx/>
              <a:buAutoNum type="arabicPeriod"/>
            </a:pPr>
            <a:r>
              <a:rPr lang="sr-Cyrl-CS" altLang="en-US" sz="2400" dirty="0">
                <a:solidFill>
                  <a:srgbClr val="C00000"/>
                </a:solidFill>
                <a:cs typeface="Arial" charset="0"/>
              </a:rPr>
              <a:t>Броју полних ћелија </a:t>
            </a:r>
            <a:r>
              <a:rPr lang="sr-Cyrl-CS" altLang="en-US" sz="2400" dirty="0">
                <a:solidFill>
                  <a:schemeClr val="bg1"/>
                </a:solidFill>
                <a:cs typeface="Arial" charset="0"/>
              </a:rPr>
              <a:t>које сазревају током једног месеца</a:t>
            </a:r>
            <a:r>
              <a:rPr lang="en-US" altLang="en-US" sz="2400" dirty="0">
                <a:solidFill>
                  <a:schemeClr val="bg1"/>
                </a:solidFill>
                <a:cs typeface="Arial" charset="0"/>
              </a:rPr>
              <a:t>.</a:t>
            </a:r>
            <a:endParaRPr lang="sr-Cyrl-CS" altLang="en-US" sz="2400" dirty="0">
              <a:solidFill>
                <a:schemeClr val="bg1"/>
              </a:solidFill>
              <a:cs typeface="Arial" charset="0"/>
            </a:endParaRPr>
          </a:p>
          <a:p>
            <a:pPr marL="609600" indent="-609600" eaLnBrk="1" hangingPunct="1">
              <a:buFontTx/>
              <a:buAutoNum type="arabicPeriod"/>
            </a:pPr>
            <a:endParaRPr lang="sr-Cyrl-CS" altLang="en-US" sz="2400" dirty="0">
              <a:solidFill>
                <a:srgbClr val="0000FF"/>
              </a:solidFill>
              <a:cs typeface="Arial" charset="0"/>
            </a:endParaRPr>
          </a:p>
          <a:p>
            <a:pPr marL="609600" indent="-609600" eaLnBrk="1" hangingPunct="1">
              <a:buFontTx/>
              <a:buAutoNum type="arabicPeriod"/>
            </a:pPr>
            <a:r>
              <a:rPr lang="sr-Cyrl-CS" altLang="en-US" sz="2400" dirty="0">
                <a:solidFill>
                  <a:schemeClr val="bg1"/>
                </a:solidFill>
                <a:cs typeface="Arial" charset="0"/>
              </a:rPr>
              <a:t>Времену почетка </a:t>
            </a:r>
            <a:r>
              <a:rPr lang="sr-Cyrl-CS" altLang="en-US" sz="2400" dirty="0">
                <a:solidFill>
                  <a:srgbClr val="C00000"/>
                </a:solidFill>
                <a:cs typeface="Arial" charset="0"/>
              </a:rPr>
              <a:t>сазревања</a:t>
            </a:r>
            <a:r>
              <a:rPr lang="en-US" altLang="en-US" sz="2400" dirty="0">
                <a:solidFill>
                  <a:srgbClr val="C00000"/>
                </a:solidFill>
                <a:cs typeface="Arial" charset="0"/>
              </a:rPr>
              <a:t>,</a:t>
            </a:r>
            <a:r>
              <a:rPr lang="sr-Cyrl-RS" altLang="en-US" sz="2400" dirty="0">
                <a:solidFill>
                  <a:srgbClr val="C00000"/>
                </a:solidFill>
                <a:cs typeface="Arial" charset="0"/>
              </a:rPr>
              <a:t>оогенеза је </a:t>
            </a:r>
            <a:r>
              <a:rPr lang="sr-Cyrl-RS" altLang="en-US" sz="2400" dirty="0">
                <a:solidFill>
                  <a:srgbClr val="002060"/>
                </a:solidFill>
                <a:cs typeface="Arial" charset="0"/>
              </a:rPr>
              <a:t>дисконтинуиран процес </a:t>
            </a:r>
            <a:r>
              <a:rPr lang="sr-Cyrl-RS" altLang="en-US" sz="2400" dirty="0">
                <a:solidFill>
                  <a:srgbClr val="C00000"/>
                </a:solidFill>
                <a:cs typeface="Arial" charset="0"/>
              </a:rPr>
              <a:t>који има  2 стајања, а  сперматогенеза </a:t>
            </a:r>
            <a:r>
              <a:rPr lang="en-US" altLang="en-US" sz="2400" dirty="0">
                <a:solidFill>
                  <a:srgbClr val="0000FF"/>
                </a:solidFill>
                <a:cs typeface="Arial" charset="0"/>
              </a:rPr>
              <a:t> </a:t>
            </a:r>
            <a:r>
              <a:rPr lang="sr-Cyrl-RS" altLang="en-US" sz="2400" dirty="0">
                <a:solidFill>
                  <a:srgbClr val="0000FF"/>
                </a:solidFill>
                <a:cs typeface="Arial" charset="0"/>
              </a:rPr>
              <a:t>је континуиран процес.</a:t>
            </a:r>
            <a:endParaRPr lang="sr-Cyrl-CS" altLang="en-US" sz="2400" dirty="0">
              <a:solidFill>
                <a:srgbClr val="0000FF"/>
              </a:solidFill>
              <a:cs typeface="Arial" charset="0"/>
            </a:endParaRPr>
          </a:p>
          <a:p>
            <a:pPr marL="609600" indent="-609600" eaLnBrk="1" hangingPunct="1">
              <a:buFontTx/>
              <a:buAutoNum type="arabicPeriod"/>
            </a:pPr>
            <a:endParaRPr lang="sr-Cyrl-CS" altLang="en-US" sz="2400" dirty="0">
              <a:solidFill>
                <a:srgbClr val="0000FF"/>
              </a:solidFill>
              <a:cs typeface="Arial" charset="0"/>
            </a:endParaRPr>
          </a:p>
          <a:p>
            <a:pPr marL="609600" indent="-609600" eaLnBrk="1" hangingPunct="1">
              <a:buFontTx/>
              <a:buAutoNum type="arabicPeriod"/>
            </a:pPr>
            <a:r>
              <a:rPr lang="sr-Cyrl-CS" altLang="en-US" sz="2400" dirty="0">
                <a:solidFill>
                  <a:schemeClr val="bg1"/>
                </a:solidFill>
                <a:cs typeface="Arial" charset="0"/>
              </a:rPr>
              <a:t>Времену трајања </a:t>
            </a:r>
            <a:r>
              <a:rPr lang="sr-Cyrl-CS" altLang="en-US" sz="2400" dirty="0">
                <a:solidFill>
                  <a:srgbClr val="C00000"/>
                </a:solidFill>
                <a:cs typeface="Arial" charset="0"/>
              </a:rPr>
              <a:t>током живота</a:t>
            </a:r>
            <a:r>
              <a:rPr lang="en-US" altLang="en-US" sz="2400" dirty="0">
                <a:solidFill>
                  <a:srgbClr val="C00000"/>
                </a:solidFill>
                <a:cs typeface="Arial" charset="0"/>
              </a:rPr>
              <a:t>.</a:t>
            </a:r>
            <a:r>
              <a:rPr lang="sr-Cyrl-RS" altLang="en-US" sz="2400" dirty="0">
                <a:solidFill>
                  <a:srgbClr val="C00000"/>
                </a:solidFill>
                <a:cs typeface="Arial" charset="0"/>
              </a:rPr>
              <a:t> Током репродуктивног периода код жене сазрева око 450 секундарних ооцита.</a:t>
            </a:r>
            <a:r>
              <a:rPr lang="sr-Cyrl-CS" altLang="en-US" sz="2400" dirty="0">
                <a:solidFill>
                  <a:srgbClr val="C00000"/>
                </a:solidFill>
                <a:cs typeface="Arial" charset="0"/>
              </a:rPr>
              <a:t> </a:t>
            </a:r>
            <a:endParaRPr lang="en-US" altLang="en-US" sz="2400" dirty="0">
              <a:solidFill>
                <a:srgbClr val="C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2070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 idx="4294967295"/>
          </p:nvPr>
        </p:nvSpPr>
        <p:spPr>
          <a:xfrm>
            <a:off x="1692275" y="260350"/>
            <a:ext cx="4546600" cy="1143000"/>
          </a:xfrm>
        </p:spPr>
        <p:txBody>
          <a:bodyPr/>
          <a:lstStyle/>
          <a:p>
            <a:pPr algn="ctr" eaLnBrk="1" hangingPunct="1"/>
            <a:r>
              <a:rPr lang="sr-Cyrl-CS" altLang="en-US" b="1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Оогенеза</a:t>
            </a:r>
            <a:endParaRPr lang="en-US" altLang="en-US" b="1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6867" name="Rectangle 3"/>
          <p:cNvSpPr>
            <a:spLocks noGrp="1"/>
          </p:cNvSpPr>
          <p:nvPr>
            <p:ph type="body" sz="half" idx="4294967295"/>
          </p:nvPr>
        </p:nvSpPr>
        <p:spPr>
          <a:xfrm>
            <a:off x="0" y="1935163"/>
            <a:ext cx="5003800" cy="43894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Сазревање (мејоза) започиње у току </a:t>
            </a:r>
            <a:r>
              <a:rPr lang="sr-Cyrl-RS" altLang="en-US" sz="2400" b="1" dirty="0">
                <a:solidFill>
                  <a:srgbClr val="C00000"/>
                </a:solidFill>
                <a:cs typeface="Arial" panose="020B0604020202020204" pitchFamily="34" charset="0"/>
              </a:rPr>
              <a:t>интраутериног живота.</a:t>
            </a:r>
            <a:endParaRPr lang="sr-Cyrl-CS" altLang="en-US" sz="2400" b="1" dirty="0">
              <a:solidFill>
                <a:srgbClr val="C00000"/>
              </a:solidFill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endParaRPr lang="sr-Cyrl-CS" altLang="en-US" sz="24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Cyrl-C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Дисконтинуиран је процес</a:t>
            </a:r>
            <a:r>
              <a:rPr lang="en-U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sr-Cyrl-C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-</a:t>
            </a:r>
            <a:r>
              <a:rPr lang="en-U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sr-Cyrl-C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има </a:t>
            </a:r>
            <a:r>
              <a:rPr lang="sr-Cyrl-CS" altLang="en-US" sz="2400" b="1" dirty="0">
                <a:solidFill>
                  <a:srgbClr val="C00000"/>
                </a:solidFill>
                <a:cs typeface="Arial" panose="020B0604020202020204" pitchFamily="34" charset="0"/>
              </a:rPr>
              <a:t>два стајања </a:t>
            </a:r>
            <a:r>
              <a:rPr lang="sr-Cyrl-C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(</a:t>
            </a:r>
            <a:r>
              <a:rPr lang="sr-Cyrl-CS" altLang="en-US" sz="2400" b="1" u="sng" dirty="0">
                <a:solidFill>
                  <a:schemeClr val="bg1"/>
                </a:solidFill>
                <a:cs typeface="Arial" panose="020B0604020202020204" pitchFamily="34" charset="0"/>
              </a:rPr>
              <a:t>у диплотену </a:t>
            </a:r>
            <a:r>
              <a:rPr lang="sr-Cyrl-C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профазе </a:t>
            </a:r>
            <a:r>
              <a:rPr lang="en-U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I</a:t>
            </a:r>
            <a:r>
              <a:rPr lang="sr-Cyrl-C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и у </a:t>
            </a:r>
            <a:r>
              <a:rPr lang="sr-Cyrl-CS" altLang="en-US" sz="2400" b="1" u="sng" dirty="0">
                <a:solidFill>
                  <a:schemeClr val="bg1"/>
                </a:solidFill>
                <a:cs typeface="Arial" panose="020B0604020202020204" pitchFamily="34" charset="0"/>
              </a:rPr>
              <a:t>метафази </a:t>
            </a:r>
            <a:r>
              <a:rPr lang="en-US" altLang="en-US" sz="2400" b="1" u="sng" dirty="0">
                <a:solidFill>
                  <a:schemeClr val="bg1"/>
                </a:solidFill>
                <a:cs typeface="Arial" panose="020B0604020202020204" pitchFamily="34" charset="0"/>
              </a:rPr>
              <a:t>II</a:t>
            </a:r>
            <a:r>
              <a:rPr lang="sr-Cyrl-C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).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endParaRPr lang="sr-Cyrl-CS" altLang="en-US" sz="24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Cyrl-C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Герминативне ћелије се деле</a:t>
            </a:r>
            <a:r>
              <a:rPr lang="sr-Cyrl-CS" altLang="en-US" sz="2400" b="1" dirty="0">
                <a:solidFill>
                  <a:srgbClr val="C00000"/>
                </a:solidFill>
                <a:cs typeface="Arial" panose="020B0604020202020204" pitchFamily="34" charset="0"/>
              </a:rPr>
              <a:t> </a:t>
            </a:r>
            <a:r>
              <a:rPr lang="sr-Cyrl-CS" altLang="en-US" sz="2400" b="1" dirty="0">
                <a:solidFill>
                  <a:srgbClr val="7030A0"/>
                </a:solidFill>
                <a:cs typeface="Arial" panose="020B0604020202020204" pitchFamily="34" charset="0"/>
              </a:rPr>
              <a:t>митозом</a:t>
            </a:r>
            <a:r>
              <a:rPr lang="en-US" altLang="en-US" sz="2400" b="1" dirty="0">
                <a:solidFill>
                  <a:srgbClr val="C00000"/>
                </a:solidFill>
                <a:cs typeface="Arial" panose="020B0604020202020204" pitchFamily="34" charset="0"/>
              </a:rPr>
              <a:t> </a:t>
            </a:r>
            <a:r>
              <a:rPr lang="sr-Latn-RS" altLang="en-US" sz="2400" b="1" dirty="0">
                <a:solidFill>
                  <a:srgbClr val="C00000"/>
                </a:solidFill>
                <a:cs typeface="Arial" panose="020B0604020202020204" pitchFamily="34" charset="0"/>
              </a:rPr>
              <a:t>         </a:t>
            </a:r>
            <a:r>
              <a:rPr lang="sr-Cyrl-C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оогоније (2</a:t>
            </a:r>
            <a:r>
              <a:rPr lang="en-U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n</a:t>
            </a:r>
            <a:r>
              <a:rPr lang="sr-Cyrl-C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).</a:t>
            </a:r>
            <a:endParaRPr lang="en-US" altLang="en-US" sz="2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1905000" y="5029200"/>
            <a:ext cx="304800" cy="762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67F109-605C-A099-2451-9B3F580BC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0" y="990600"/>
            <a:ext cx="3276600" cy="560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14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algn="ctr"/>
            <a:r>
              <a:rPr lang="sr-Cyrl-RS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Оогенеза </a:t>
            </a:r>
            <a:endParaRPr lang="en-US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657" y="1676400"/>
            <a:ext cx="4876800" cy="510540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90000"/>
              </a:lnSpc>
            </a:pPr>
            <a:r>
              <a:rPr lang="sr-Cyrl-CS" altLang="en-US" sz="2800" dirty="0">
                <a:cs typeface="Arial" panose="020B0604020202020204" pitchFamily="34" charset="0"/>
              </a:rPr>
              <a:t>6-7</a:t>
            </a:r>
            <a:r>
              <a:rPr lang="en-US" altLang="en-US" sz="2800" dirty="0">
                <a:cs typeface="Arial" panose="020B0604020202020204" pitchFamily="34" charset="0"/>
              </a:rPr>
              <a:t>.</a:t>
            </a:r>
            <a:r>
              <a:rPr lang="sr-Cyrl-CS" altLang="en-US" sz="2800" dirty="0">
                <a:cs typeface="Arial" panose="020B0604020202020204" pitchFamily="34" charset="0"/>
              </a:rPr>
              <a:t>000.000 оогонија у 5. месецу феталног живота.</a:t>
            </a:r>
            <a:endParaRPr lang="en-US" altLang="en-US" sz="2800" dirty="0"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endParaRPr lang="sr-Cyrl-CS" altLang="en-US" sz="2800" dirty="0"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ru-RU" altLang="en-US" sz="2800" dirty="0">
                <a:cs typeface="Arial" panose="020B0604020202020204" pitchFamily="34" charset="0"/>
              </a:rPr>
              <a:t>Раст и диференцијација оогонија у примарне ооците (2n).</a:t>
            </a:r>
          </a:p>
          <a:p>
            <a:pPr>
              <a:lnSpc>
                <a:spcPct val="90000"/>
              </a:lnSpc>
            </a:pPr>
            <a:r>
              <a:rPr lang="ru-RU" altLang="en-US" sz="2800" dirty="0">
                <a:cs typeface="Arial" panose="020B0604020202020204" pitchFamily="34" charset="0"/>
              </a:rPr>
              <a:t>У 7. месецу трудноће све оогоније су трансформисане у примарне ооците.</a:t>
            </a:r>
          </a:p>
          <a:p>
            <a:pPr>
              <a:lnSpc>
                <a:spcPct val="90000"/>
              </a:lnSpc>
            </a:pPr>
            <a:endParaRPr lang="ru-RU" altLang="en-US" sz="2800" dirty="0"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ru-RU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Примордијални фоликул</a:t>
            </a:r>
            <a:endParaRPr lang="en-US" altLang="en-US" sz="28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sr-Cyrl-C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Примарни фоликул</a:t>
            </a:r>
          </a:p>
          <a:p>
            <a:pPr>
              <a:lnSpc>
                <a:spcPct val="90000"/>
              </a:lnSpc>
            </a:pPr>
            <a:endParaRPr lang="sr-Cyrl-RS" altLang="en-US" sz="28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sr-Cyrl-R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Примарна ооцита почиње да се дели првом мејотичком деобом, али се она зауставља на стадијуму диплотена (диктиотен) и остаје на том стадијуму све до пубертета.</a:t>
            </a:r>
            <a:endParaRPr lang="en-US" altLang="en-US" sz="28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endParaRPr lang="en-US" altLang="en-US" sz="2800" dirty="0"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sr-Cyrl-CS" altLang="en-US" sz="2800" b="1" dirty="0">
                <a:solidFill>
                  <a:srgbClr val="FF0000"/>
                </a:solidFill>
                <a:cs typeface="Arial" panose="020B0604020202020204" pitchFamily="34" charset="0"/>
              </a:rPr>
              <a:t>Атрезија фоликула </a:t>
            </a:r>
            <a:r>
              <a:rPr lang="sr-Cyrl-CS" altLang="en-US" sz="2800" dirty="0">
                <a:cs typeface="Arial" panose="020B0604020202020204" pitchFamily="34" charset="0"/>
              </a:rPr>
              <a:t>–остаје 1,5-2</a:t>
            </a:r>
            <a:r>
              <a:rPr lang="en-US" altLang="en-US" sz="2800" dirty="0">
                <a:cs typeface="Arial" panose="020B0604020202020204" pitchFamily="34" charset="0"/>
              </a:rPr>
              <a:t>.</a:t>
            </a:r>
            <a:r>
              <a:rPr lang="sr-Cyrl-CS" altLang="en-US" sz="2800" dirty="0">
                <a:cs typeface="Arial" panose="020B0604020202020204" pitchFamily="34" charset="0"/>
              </a:rPr>
              <a:t>000.000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sr-Cyrl-CS" altLang="en-US" sz="2800" dirty="0">
                <a:cs typeface="Arial" panose="020B0604020202020204" pitchFamily="34" charset="0"/>
              </a:rPr>
              <a:t>  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sr-Cyrl-CS" altLang="en-US" sz="2800" dirty="0">
                <a:cs typeface="Arial" panose="020B0604020202020204" pitchFamily="34" charset="0"/>
              </a:rPr>
              <a:t>Поремећај у синапсису хомологих хромозома је вероватно разлог атрезије.</a:t>
            </a:r>
          </a:p>
          <a:p>
            <a:pPr>
              <a:lnSpc>
                <a:spcPct val="90000"/>
              </a:lnSpc>
            </a:pPr>
            <a:endParaRPr lang="ru-RU" altLang="en-US" sz="2800" dirty="0">
              <a:cs typeface="Arial" panose="020B0604020202020204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altLang="en-US" sz="28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sr-Cyrl-CS" altLang="en-US" sz="2800" dirty="0"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None/>
            </a:pPr>
            <a:endParaRPr lang="sr-Cyrl-CS" altLang="en-US" sz="2800" dirty="0"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None/>
            </a:pPr>
            <a:endParaRPr lang="sr-Cyrl-CS" altLang="en-US" sz="2800" dirty="0"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Image result for mitotic division oogonia image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036" y="1828800"/>
            <a:ext cx="3810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1247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229600" cy="1143000"/>
          </a:xfrm>
        </p:spPr>
        <p:txBody>
          <a:bodyPr/>
          <a:lstStyle/>
          <a:p>
            <a:pPr algn="ctr"/>
            <a:r>
              <a:rPr lang="sr-Cyrl-RS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Пубертет</a:t>
            </a:r>
            <a:endParaRPr lang="en-US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267200" cy="5029200"/>
          </a:xfrm>
        </p:spPr>
        <p:txBody>
          <a:bodyPr>
            <a:normAutofit fontScale="77500" lnSpcReduction="20000"/>
          </a:bodyPr>
          <a:lstStyle/>
          <a:p>
            <a:r>
              <a:rPr lang="sr-Cyrl-CS" altLang="en-US" sz="2800" dirty="0">
                <a:cs typeface="Arial" panose="020B0604020202020204" pitchFamily="34" charset="0"/>
              </a:rPr>
              <a:t>У пубертету се у примарном фоликулу наставља и завршава мејоза </a:t>
            </a:r>
            <a:r>
              <a:rPr lang="en-US" altLang="en-US" sz="2800" dirty="0">
                <a:cs typeface="Arial" panose="020B0604020202020204" pitchFamily="34" charset="0"/>
              </a:rPr>
              <a:t>I.</a:t>
            </a:r>
            <a:endParaRPr lang="sr-Latn-RS" altLang="en-US" sz="2800" dirty="0"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r-Cyrl-CS" altLang="en-US" sz="2800" dirty="0">
              <a:cs typeface="Arial" panose="020B0604020202020204" pitchFamily="34" charset="0"/>
            </a:endParaRPr>
          </a:p>
          <a:p>
            <a:r>
              <a:rPr lang="sr-Cyrl-CS" altLang="en-US" sz="2800" dirty="0">
                <a:cs typeface="Arial" panose="020B0604020202020204" pitchFamily="34" charset="0"/>
              </a:rPr>
              <a:t>Настају: </a:t>
            </a:r>
            <a:r>
              <a:rPr lang="sr-Cyrl-C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секундарна ооцита </a:t>
            </a:r>
            <a:r>
              <a:rPr lang="sr-Cyrl-CS" altLang="en-US" sz="2800" dirty="0">
                <a:cs typeface="Arial" panose="020B0604020202020204" pitchFamily="34" charset="0"/>
              </a:rPr>
              <a:t>(</a:t>
            </a:r>
            <a:r>
              <a:rPr lang="en-US" altLang="en-US" sz="2800" dirty="0">
                <a:cs typeface="Arial" panose="020B0604020202020204" pitchFamily="34" charset="0"/>
              </a:rPr>
              <a:t>n</a:t>
            </a:r>
            <a:r>
              <a:rPr lang="sr-Cyrl-CS" altLang="en-US" sz="2800" dirty="0">
                <a:cs typeface="Arial" panose="020B0604020202020204" pitchFamily="34" charset="0"/>
              </a:rPr>
              <a:t>) и </a:t>
            </a:r>
            <a:r>
              <a:rPr lang="sr-Cyrl-C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примарна полоцита </a:t>
            </a:r>
            <a:r>
              <a:rPr lang="sr-Cyrl-CS" altLang="en-US" sz="2800" dirty="0">
                <a:cs typeface="Arial" panose="020B0604020202020204" pitchFamily="34" charset="0"/>
              </a:rPr>
              <a:t>(</a:t>
            </a:r>
            <a:r>
              <a:rPr lang="en-US" altLang="en-US" sz="2800" dirty="0">
                <a:cs typeface="Arial" panose="020B0604020202020204" pitchFamily="34" charset="0"/>
              </a:rPr>
              <a:t>n</a:t>
            </a:r>
            <a:r>
              <a:rPr lang="sr-Cyrl-CS" altLang="en-US" sz="2800" dirty="0">
                <a:cs typeface="Arial" panose="020B0604020202020204" pitchFamily="34" charset="0"/>
              </a:rPr>
              <a:t>)</a:t>
            </a:r>
            <a:r>
              <a:rPr lang="en-US" altLang="en-US" sz="2800" dirty="0">
                <a:cs typeface="Arial" panose="020B0604020202020204" pitchFamily="34" charset="0"/>
              </a:rPr>
              <a:t>.</a:t>
            </a:r>
            <a:endParaRPr lang="sr-Latn-RS" altLang="en-US" sz="2800" dirty="0"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r-Cyrl-CS" altLang="en-US" sz="2800" dirty="0">
              <a:cs typeface="Arial" panose="020B0604020202020204" pitchFamily="34" charset="0"/>
            </a:endParaRPr>
          </a:p>
          <a:p>
            <a:r>
              <a:rPr lang="sr-Cyrl-C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Секундарни фоликул</a:t>
            </a:r>
            <a:r>
              <a:rPr lang="sr-Cyrl-CS" altLang="en-US" sz="2800" dirty="0">
                <a:cs typeface="Arial" panose="020B0604020202020204" pitchFamily="34" charset="0"/>
              </a:rPr>
              <a:t>-умножавањем фоликуларних ћелија које се распоређују у више слојева-</a:t>
            </a:r>
            <a:r>
              <a:rPr lang="sr-Latn-RS" altLang="en-US" sz="2800" i="1" dirty="0">
                <a:solidFill>
                  <a:srgbClr val="FF0000"/>
                </a:solidFill>
                <a:cs typeface="Arial" panose="020B0604020202020204" pitchFamily="34" charset="0"/>
              </a:rPr>
              <a:t>stratum granulosum.</a:t>
            </a:r>
          </a:p>
          <a:p>
            <a:endParaRPr lang="sr-Cyrl-CS" altLang="en-US" sz="2800" i="1" dirty="0">
              <a:cs typeface="Arial" panose="020B0604020202020204" pitchFamily="34" charset="0"/>
            </a:endParaRPr>
          </a:p>
          <a:p>
            <a:r>
              <a:rPr lang="sr-Cyrl-CS" altLang="en-US" sz="2800" dirty="0">
                <a:cs typeface="Arial" panose="020B0604020202020204" pitchFamily="34" charset="0"/>
              </a:rPr>
              <a:t>Секундарни фоликул расте и диференцира се у </a:t>
            </a:r>
            <a:r>
              <a:rPr lang="sr-Cyrl-C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Де Графов фоликул.</a:t>
            </a:r>
          </a:p>
          <a:p>
            <a:pPr marL="0" indent="0">
              <a:buNone/>
            </a:pPr>
            <a:endParaRPr lang="sr-Cyrl-CS" altLang="en-US" sz="2800" dirty="0">
              <a:cs typeface="Arial" panose="020B0604020202020204" pitchFamily="34" charset="0"/>
            </a:endParaRPr>
          </a:p>
          <a:p>
            <a:endParaRPr lang="sr-Cyrl-CS" altLang="en-US" sz="2800" dirty="0"/>
          </a:p>
          <a:p>
            <a:endParaRPr lang="en-US" altLang="en-US" sz="2800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4E31A9-3A56-6BEA-EBAA-812ED6E6BE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0" y="1219200"/>
            <a:ext cx="31242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7791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body" sz="half" idx="4294967295"/>
          </p:nvPr>
        </p:nvSpPr>
        <p:spPr>
          <a:xfrm>
            <a:off x="28303" y="609601"/>
            <a:ext cx="4710112" cy="6013992"/>
          </a:xfrm>
        </p:spPr>
        <p:txBody>
          <a:bodyPr/>
          <a:lstStyle/>
          <a:p>
            <a:r>
              <a:rPr lang="sr-Cyrl-CS" altLang="en-US" sz="2400" b="1" dirty="0">
                <a:solidFill>
                  <a:schemeClr val="bg1"/>
                </a:solidFill>
                <a:cs typeface="Arial" panose="020B0604020202020204" pitchFamily="34" charset="0"/>
              </a:rPr>
              <a:t>Де Графов фоликул </a:t>
            </a:r>
            <a:r>
              <a:rPr lang="sr-Cyrl-C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циклично пуца на сваких 28 дана један/месец-</a:t>
            </a:r>
            <a:r>
              <a:rPr lang="sr-Cyrl-CS" altLang="en-US" sz="2400" dirty="0">
                <a:solidFill>
                  <a:srgbClr val="FF0000"/>
                </a:solidFill>
                <a:cs typeface="Arial" panose="020B0604020202020204" pitchFamily="34" charset="0"/>
              </a:rPr>
              <a:t>овулација.</a:t>
            </a:r>
            <a:r>
              <a:rPr lang="sr-Cyrl-C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</a:p>
          <a:p>
            <a:r>
              <a:rPr lang="sr-Cyrl-C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Секундарна ооцита доспева у почетни део јајовода-улази у мејозу</a:t>
            </a:r>
            <a:r>
              <a:rPr lang="en-U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II</a:t>
            </a:r>
            <a:r>
              <a:rPr lang="sr-Cyrl-C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и </a:t>
            </a:r>
            <a:r>
              <a:rPr lang="sr-Cyrl-CS" altLang="en-US" sz="2400" b="1" u="sng" dirty="0">
                <a:solidFill>
                  <a:schemeClr val="bg1"/>
                </a:solidFill>
                <a:cs typeface="Arial" panose="020B0604020202020204" pitchFamily="34" charset="0"/>
              </a:rPr>
              <a:t>зауставља се </a:t>
            </a:r>
            <a:r>
              <a:rPr lang="sr-Cyrl-C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у </a:t>
            </a:r>
            <a:r>
              <a:rPr lang="sr-Cyrl-CS" altLang="en-US" sz="2400" u="sng" dirty="0">
                <a:solidFill>
                  <a:srgbClr val="0070C0"/>
                </a:solidFill>
                <a:cs typeface="Arial" panose="020B0604020202020204" pitchFamily="34" charset="0"/>
              </a:rPr>
              <a:t>метафази</a:t>
            </a:r>
            <a:r>
              <a:rPr lang="sr-Cyrl-C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sr-Cyrl-CS" altLang="en-US" sz="2400" b="1" dirty="0">
                <a:solidFill>
                  <a:srgbClr val="C00000"/>
                </a:solidFill>
                <a:cs typeface="Arial" panose="020B0604020202020204" pitchFamily="34" charset="0"/>
              </a:rPr>
              <a:t>мејозе </a:t>
            </a:r>
            <a:r>
              <a:rPr lang="en-US" altLang="en-US" sz="2400" b="1" dirty="0">
                <a:solidFill>
                  <a:srgbClr val="C00000"/>
                </a:solidFill>
                <a:cs typeface="Arial" panose="020B0604020202020204" pitchFamily="34" charset="0"/>
              </a:rPr>
              <a:t>II</a:t>
            </a:r>
            <a:r>
              <a:rPr lang="sr-Cyrl-RS" altLang="en-US" sz="2400" b="1" dirty="0">
                <a:solidFill>
                  <a:srgbClr val="C00000"/>
                </a:solidFill>
                <a:cs typeface="Arial" panose="020B0604020202020204" pitchFamily="34" charset="0"/>
              </a:rPr>
              <a:t>.</a:t>
            </a:r>
            <a:endParaRPr lang="en-US" altLang="en-US" sz="2400" b="1" dirty="0">
              <a:solidFill>
                <a:srgbClr val="C00000"/>
              </a:solidFill>
              <a:cs typeface="Arial" panose="020B0604020202020204" pitchFamily="34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sr-Cyrl-CS" altLang="en-US" sz="24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sr-Cyrl-C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Ако </a:t>
            </a:r>
            <a:r>
              <a:rPr lang="sr-Cyrl-CS" altLang="en-US" sz="2400" u="sng" dirty="0">
                <a:solidFill>
                  <a:schemeClr val="bg1"/>
                </a:solidFill>
                <a:cs typeface="Arial" panose="020B0604020202020204" pitchFamily="34" charset="0"/>
              </a:rPr>
              <a:t>дође до оплођења</a:t>
            </a:r>
            <a:r>
              <a:rPr lang="sr-Cyrl-C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-завршиће се мејоза </a:t>
            </a:r>
            <a:r>
              <a:rPr lang="en-U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II</a:t>
            </a:r>
            <a:r>
              <a:rPr lang="sr-Latn-R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:</a:t>
            </a:r>
            <a:endParaRPr lang="sr-Cyrl-RS" altLang="en-US" sz="24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sr-Latn-RS" altLang="en-US" sz="2400" b="1" dirty="0">
                <a:solidFill>
                  <a:srgbClr val="C00000"/>
                </a:solidFill>
              </a:rPr>
              <a:t>- o</a:t>
            </a:r>
            <a:r>
              <a:rPr lang="sr-Cyrl-CS" altLang="en-US" sz="2400" b="1" dirty="0">
                <a:solidFill>
                  <a:srgbClr val="C00000"/>
                </a:solidFill>
              </a:rPr>
              <a:t>плођена јајна ћелија  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sr-Cyrl-CS" altLang="en-US" sz="2400" b="1" dirty="0">
                <a:solidFill>
                  <a:srgbClr val="C00000"/>
                </a:solidFill>
              </a:rPr>
              <a:t> </a:t>
            </a:r>
            <a:r>
              <a:rPr lang="sr-Latn-RS" altLang="en-US" sz="2400" b="1" dirty="0">
                <a:solidFill>
                  <a:srgbClr val="C00000"/>
                </a:solidFill>
              </a:rPr>
              <a:t>- </a:t>
            </a:r>
            <a:r>
              <a:rPr lang="en-US" altLang="en-US" sz="2400" b="1" dirty="0" err="1">
                <a:solidFill>
                  <a:srgbClr val="C00000"/>
                </a:solidFill>
              </a:rPr>
              <a:t>три</a:t>
            </a:r>
            <a:r>
              <a:rPr lang="sr-Cyrl-CS" altLang="en-US" sz="2400" b="1" dirty="0">
                <a:solidFill>
                  <a:srgbClr val="C00000"/>
                </a:solidFill>
              </a:rPr>
              <a:t> полоците.</a:t>
            </a:r>
            <a:endParaRPr lang="en-US" altLang="en-US" sz="2400" b="1" dirty="0">
              <a:solidFill>
                <a:srgbClr val="C0000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endParaRPr lang="sr-Cyrl-CS" altLang="en-US" sz="24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en-US" altLang="en-US" sz="2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2400" y="5410200"/>
            <a:ext cx="47101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C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Arial" panose="020B0604020202020204" pitchFamily="34" charset="0"/>
              </a:rPr>
              <a:t>Ако </a:t>
            </a:r>
            <a:r>
              <a:rPr kumimoji="0" lang="sr-Cyrl-CS" altLang="en-US" sz="24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tantia"/>
                <a:ea typeface="+mn-ea"/>
                <a:cs typeface="Arial" panose="020B0604020202020204" pitchFamily="34" charset="0"/>
              </a:rPr>
              <a:t>не </a:t>
            </a:r>
            <a:r>
              <a:rPr kumimoji="0" lang="sr-Cyrl-CS" altLang="en-U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Arial" panose="020B0604020202020204" pitchFamily="34" charset="0"/>
              </a:rPr>
              <a:t>дође до оплођења</a:t>
            </a:r>
            <a:r>
              <a:rPr kumimoji="0" lang="sr-Cyrl-C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Arial" panose="020B0604020202020204" pitchFamily="34" charset="0"/>
              </a:rPr>
              <a:t>-секундарна ооцита пропада на стадијуму метафазе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Arial" panose="020B0604020202020204" pitchFamily="34" charset="0"/>
              </a:rPr>
              <a:t> II</a:t>
            </a:r>
            <a:r>
              <a:rPr kumimoji="0" lang="sr-Cyrl-R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Arial" panose="020B0604020202020204" pitchFamily="34" charset="0"/>
              </a:rPr>
              <a:t>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Arial" panose="020B0604020202020204" pitchFamily="34" charset="0"/>
            </a:endParaRPr>
          </a:p>
        </p:txBody>
      </p:sp>
      <p:pic>
        <p:nvPicPr>
          <p:cNvPr id="7170" name="Picture 2" descr="Image result for mitotic division oogonia images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880" y="762742"/>
            <a:ext cx="41148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2B0250E-D280-28AF-55DD-03AED7F54C4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41724"/>
          <a:stretch/>
        </p:blipFill>
        <p:spPr>
          <a:xfrm>
            <a:off x="5257800" y="3614139"/>
            <a:ext cx="34036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189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0010B-3570-5B89-95E9-10A80D8AD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1940"/>
            <a:ext cx="8229600" cy="655320"/>
          </a:xfrm>
        </p:spPr>
        <p:txBody>
          <a:bodyPr>
            <a:normAutofit fontScale="90000"/>
          </a:bodyPr>
          <a:lstStyle/>
          <a:p>
            <a:r>
              <a:rPr lang="sr-Cyrl-RS" dirty="0">
                <a:solidFill>
                  <a:schemeClr val="tx1"/>
                </a:solidFill>
                <a:latin typeface="+mn-lt"/>
              </a:rPr>
              <a:t>Фоликулогенеза </a:t>
            </a:r>
            <a:endParaRPr lang="en-US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706E69-982A-7F23-B5EC-F9C534CA84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937260"/>
            <a:ext cx="8763000" cy="5920740"/>
          </a:xfrm>
        </p:spPr>
        <p:txBody>
          <a:bodyPr/>
          <a:lstStyle/>
          <a:p>
            <a:r>
              <a:rPr lang="sr-Cyrl-RS" dirty="0"/>
              <a:t>Примарна ооцита окружена слојем пљоснатих фоликуларних ћелија-</a:t>
            </a:r>
            <a:r>
              <a:rPr lang="sr-Cyrl-RS" dirty="0">
                <a:solidFill>
                  <a:srgbClr val="FF0000"/>
                </a:solidFill>
              </a:rPr>
              <a:t>примордијални фоликул</a:t>
            </a:r>
            <a:r>
              <a:rPr lang="en-US" dirty="0"/>
              <a:t>.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sr-Cyrl-RS" dirty="0"/>
          </a:p>
          <a:p>
            <a:r>
              <a:rPr lang="sr-Cyrl-RS" dirty="0"/>
              <a:t>Примарна ооцита окружена слојем цилиндричних фоликуларних ћелија-</a:t>
            </a:r>
            <a:r>
              <a:rPr lang="sr-Cyrl-RS" dirty="0">
                <a:solidFill>
                  <a:srgbClr val="FF0000"/>
                </a:solidFill>
              </a:rPr>
              <a:t>примарни фоликул</a:t>
            </a:r>
            <a:r>
              <a:rPr lang="en-US" dirty="0">
                <a:solidFill>
                  <a:srgbClr val="FF0000"/>
                </a:solidFill>
              </a:rPr>
              <a:t>.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6BD647-1846-BBE4-C7CB-490F3BD728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667"/>
          <a:stretch/>
        </p:blipFill>
        <p:spPr>
          <a:xfrm>
            <a:off x="1752600" y="1905000"/>
            <a:ext cx="4000500" cy="19202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28DE609-FAE2-747E-FAA0-6DC19DD5BE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4648200"/>
            <a:ext cx="2744258" cy="210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105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91C3BC-6E92-7A1A-AFCC-264A89889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579120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3600" dirty="0">
                <a:solidFill>
                  <a:schemeClr val="tx1"/>
                </a:solidFill>
                <a:latin typeface="+mn-lt"/>
              </a:rPr>
              <a:t>Секундарни фоликул</a:t>
            </a:r>
            <a:endParaRPr lang="en-US" sz="36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51F22E6-D28D-57B4-94F0-3F75444E51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4767" y="2209800"/>
            <a:ext cx="3860465" cy="3276600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351093F-6BFE-D026-A44C-3D0D955364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676400"/>
            <a:ext cx="5181600" cy="4389120"/>
          </a:xfrm>
        </p:spPr>
        <p:txBody>
          <a:bodyPr>
            <a:normAutofit fontScale="85000" lnSpcReduction="20000"/>
          </a:bodyPr>
          <a:lstStyle/>
          <a:p>
            <a:r>
              <a:rPr lang="sr-Cyrl-RS" dirty="0"/>
              <a:t>Сазрева у пубертету.</a:t>
            </a:r>
          </a:p>
          <a:p>
            <a:r>
              <a:rPr lang="sr-Cyrl-RS" dirty="0"/>
              <a:t>Фоликуларне ћелије се интензивно деле и распоређују у више слојева-</a:t>
            </a:r>
            <a:r>
              <a:rPr lang="en-US" i="1" dirty="0">
                <a:solidFill>
                  <a:srgbClr val="FF0000"/>
                </a:solidFill>
              </a:rPr>
              <a:t>stratum granulosum</a:t>
            </a:r>
            <a:r>
              <a:rPr lang="sr-Cyrl-RS" i="1" dirty="0">
                <a:solidFill>
                  <a:srgbClr val="FF0000"/>
                </a:solidFill>
              </a:rPr>
              <a:t>.</a:t>
            </a:r>
            <a:endParaRPr lang="en-US" i="1" dirty="0">
              <a:solidFill>
                <a:srgbClr val="FF0000"/>
              </a:solidFill>
            </a:endParaRPr>
          </a:p>
          <a:p>
            <a:r>
              <a:rPr lang="sr-Cyrl-RS" dirty="0"/>
              <a:t>Садржи</a:t>
            </a:r>
            <a:r>
              <a:rPr lang="sr-Cyrl-RS" i="1" dirty="0">
                <a:solidFill>
                  <a:srgbClr val="FF0000"/>
                </a:solidFill>
              </a:rPr>
              <a:t> </a:t>
            </a:r>
            <a:r>
              <a:rPr lang="sr-Cyrl-RS" dirty="0">
                <a:solidFill>
                  <a:srgbClr val="FF0000"/>
                </a:solidFill>
              </a:rPr>
              <a:t>секундарну ооциту са првим поларним телом</a:t>
            </a:r>
            <a:r>
              <a:rPr lang="sr-Cyrl-RS" i="1" dirty="0">
                <a:solidFill>
                  <a:srgbClr val="FF0000"/>
                </a:solidFill>
              </a:rPr>
              <a:t>.</a:t>
            </a:r>
            <a:endParaRPr lang="en-US" i="1" dirty="0">
              <a:solidFill>
                <a:srgbClr val="FF0000"/>
              </a:solidFill>
            </a:endParaRPr>
          </a:p>
          <a:p>
            <a:r>
              <a:rPr lang="sr-Cyrl-RS" dirty="0"/>
              <a:t>Мембрана ооците постаје </a:t>
            </a:r>
            <a:r>
              <a:rPr lang="sr-Cyrl-RS" dirty="0">
                <a:solidFill>
                  <a:srgbClr val="FF0000"/>
                </a:solidFill>
              </a:rPr>
              <a:t>гушћа-</a:t>
            </a:r>
            <a:r>
              <a:rPr lang="sr-Cyrl-RS" i="1" dirty="0">
                <a:solidFill>
                  <a:srgbClr val="FF0000"/>
                </a:solidFill>
              </a:rPr>
              <a:t>плазмалема</a:t>
            </a:r>
            <a:r>
              <a:rPr lang="sr-Cyrl-RS" dirty="0">
                <a:solidFill>
                  <a:srgbClr val="FF0000"/>
                </a:solidFill>
              </a:rPr>
              <a:t> (</a:t>
            </a:r>
            <a:r>
              <a:rPr lang="sr-Cyrl-RS" i="1" dirty="0">
                <a:solidFill>
                  <a:srgbClr val="FF0000"/>
                </a:solidFill>
              </a:rPr>
              <a:t>оолема</a:t>
            </a:r>
            <a:r>
              <a:rPr lang="sr-Cyrl-RS" dirty="0">
                <a:solidFill>
                  <a:srgbClr val="FF0000"/>
                </a:solidFill>
              </a:rPr>
              <a:t>).</a:t>
            </a:r>
          </a:p>
          <a:p>
            <a:r>
              <a:rPr lang="sr-Cyrl-RS" dirty="0"/>
              <a:t>Изнад плазмалеме је </a:t>
            </a:r>
            <a:r>
              <a:rPr lang="en-US" i="1" dirty="0">
                <a:solidFill>
                  <a:srgbClr val="FF0000"/>
                </a:solidFill>
              </a:rPr>
              <a:t>zona pellucida</a:t>
            </a:r>
            <a:r>
              <a:rPr lang="sr-Cyrl-RS" i="1" dirty="0">
                <a:solidFill>
                  <a:srgbClr val="FF0000"/>
                </a:solidFill>
              </a:rPr>
              <a:t>.</a:t>
            </a:r>
          </a:p>
          <a:p>
            <a:pPr>
              <a:tabLst>
                <a:tab pos="1828800" algn="l"/>
              </a:tabLst>
            </a:pPr>
            <a:r>
              <a:rPr lang="sr-Cyrl-RS" dirty="0"/>
              <a:t>На зону пелуциду належу ћелије </a:t>
            </a:r>
            <a:r>
              <a:rPr lang="en-US" dirty="0"/>
              <a:t>–</a:t>
            </a:r>
            <a:r>
              <a:rPr lang="en-US" i="1" dirty="0">
                <a:solidFill>
                  <a:srgbClr val="FF0000"/>
                </a:solidFill>
              </a:rPr>
              <a:t>corona radiata</a:t>
            </a:r>
            <a:r>
              <a:rPr lang="sr-Cyrl-RS" i="1" dirty="0">
                <a:solidFill>
                  <a:srgbClr val="FF0000"/>
                </a:solidFill>
              </a:rPr>
              <a:t>.</a:t>
            </a:r>
            <a:endParaRPr lang="en-US" i="1" dirty="0">
              <a:solidFill>
                <a:srgbClr val="FF0000"/>
              </a:solidFill>
            </a:endParaRPr>
          </a:p>
          <a:p>
            <a:pPr>
              <a:tabLst>
                <a:tab pos="1828800" algn="l"/>
              </a:tabLst>
            </a:pPr>
            <a:r>
              <a:rPr lang="sr-Cyrl-RS" dirty="0"/>
              <a:t>Везивни омотач око </a:t>
            </a:r>
            <a:r>
              <a:rPr lang="en-US" i="1" dirty="0"/>
              <a:t>stratum granulosum</a:t>
            </a:r>
            <a:r>
              <a:rPr lang="sr-Cyrl-RS" dirty="0"/>
              <a:t> је </a:t>
            </a:r>
            <a:r>
              <a:rPr lang="en-US" i="1" dirty="0">
                <a:solidFill>
                  <a:srgbClr val="FF0000"/>
                </a:solidFill>
              </a:rPr>
              <a:t>theca </a:t>
            </a:r>
            <a:r>
              <a:rPr lang="en-US" i="1" dirty="0" err="1">
                <a:solidFill>
                  <a:srgbClr val="FF0000"/>
                </a:solidFill>
              </a:rPr>
              <a:t>folliculi</a:t>
            </a:r>
            <a:r>
              <a:rPr lang="en-US" i="1" dirty="0">
                <a:solidFill>
                  <a:srgbClr val="FF0000"/>
                </a:solidFill>
              </a:rPr>
              <a:t>.</a:t>
            </a:r>
          </a:p>
          <a:p>
            <a:pPr>
              <a:tabLst>
                <a:tab pos="1828800" algn="l"/>
              </a:tabLst>
            </a:pP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7000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BBE69-1206-D760-9E9C-A2F6EC705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3600" dirty="0">
                <a:solidFill>
                  <a:schemeClr val="tx1"/>
                </a:solidFill>
                <a:latin typeface="+mn-lt"/>
              </a:rPr>
              <a:t>Раст секундарног фоликула и формирање терцијарног/Де Графовог фоликула</a:t>
            </a:r>
            <a:endParaRPr lang="en-US" sz="36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13798B-5BB9-4F87-63D2-06B927377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166538"/>
            <a:ext cx="4343400" cy="4389120"/>
          </a:xfrm>
        </p:spPr>
        <p:txBody>
          <a:bodyPr>
            <a:normAutofit lnSpcReduction="10000"/>
          </a:bodyPr>
          <a:lstStyle/>
          <a:p>
            <a:r>
              <a:rPr lang="sr-Cyrl-RS" dirty="0"/>
              <a:t>Између фоликуларних ћелија шупљина-</a:t>
            </a:r>
            <a:r>
              <a:rPr lang="en-US" i="1" dirty="0">
                <a:solidFill>
                  <a:srgbClr val="FF0000"/>
                </a:solidFill>
              </a:rPr>
              <a:t>antrum</a:t>
            </a:r>
            <a:r>
              <a:rPr lang="sr-Cyrl-RS" dirty="0">
                <a:solidFill>
                  <a:srgbClr val="FF0000"/>
                </a:solidFill>
              </a:rPr>
              <a:t>.</a:t>
            </a:r>
          </a:p>
          <a:p>
            <a:r>
              <a:rPr lang="sr-Cyrl-RS" dirty="0"/>
              <a:t>Антрум је испуњен течношћу-</a:t>
            </a:r>
            <a:r>
              <a:rPr lang="en-US" i="1" dirty="0">
                <a:solidFill>
                  <a:srgbClr val="FF0000"/>
                </a:solidFill>
              </a:rPr>
              <a:t>liquor </a:t>
            </a:r>
            <a:r>
              <a:rPr lang="en-US" i="1" dirty="0" err="1">
                <a:solidFill>
                  <a:srgbClr val="FF0000"/>
                </a:solidFill>
              </a:rPr>
              <a:t>folliculi</a:t>
            </a:r>
            <a:r>
              <a:rPr lang="sr-Cyrl-RS" i="1" dirty="0">
                <a:solidFill>
                  <a:srgbClr val="FF0000"/>
                </a:solidFill>
              </a:rPr>
              <a:t>. </a:t>
            </a:r>
            <a:endParaRPr lang="en-US" i="1" dirty="0">
              <a:solidFill>
                <a:srgbClr val="FF0000"/>
              </a:solidFill>
            </a:endParaRPr>
          </a:p>
          <a:p>
            <a:pPr>
              <a:tabLst>
                <a:tab pos="1828800" algn="l"/>
              </a:tabLst>
            </a:pPr>
            <a:r>
              <a:rPr lang="sr-Cyrl-RS" dirty="0"/>
              <a:t>Антрум се повећава-ооцита заузима ексцентричан положај, налази се у изврату фоликуларних ћелија који се назива-</a:t>
            </a:r>
            <a:r>
              <a:rPr lang="en-US" i="1" dirty="0">
                <a:solidFill>
                  <a:srgbClr val="FF0000"/>
                </a:solidFill>
              </a:rPr>
              <a:t>cumulus </a:t>
            </a:r>
            <a:r>
              <a:rPr lang="en-US" i="1" dirty="0" err="1">
                <a:solidFill>
                  <a:srgbClr val="FF0000"/>
                </a:solidFill>
              </a:rPr>
              <a:t>oophorus</a:t>
            </a:r>
            <a:r>
              <a:rPr lang="sr-Cyrl-RS" i="1" dirty="0">
                <a:solidFill>
                  <a:srgbClr val="FF0000"/>
                </a:solidFill>
              </a:rPr>
              <a:t>.</a:t>
            </a:r>
            <a:endParaRPr lang="en-US" i="1" dirty="0">
              <a:solidFill>
                <a:srgbClr val="FF0000"/>
              </a:solidFill>
            </a:endParaRPr>
          </a:p>
          <a:p>
            <a:pPr>
              <a:tabLst>
                <a:tab pos="1828800" algn="l"/>
              </a:tabLst>
            </a:pPr>
            <a:endParaRPr lang="en-US" i="1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ED477F-09FD-A8ED-8DAB-1D46DEB2BF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t="22468" r="11706" b="1"/>
          <a:stretch/>
        </p:blipFill>
        <p:spPr>
          <a:xfrm>
            <a:off x="5257800" y="2087880"/>
            <a:ext cx="3124200" cy="4465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4590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0BBA0-5EB0-476F-63F2-2B1FE7600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704088"/>
          </a:xfrm>
        </p:spPr>
        <p:txBody>
          <a:bodyPr>
            <a:normAutofit/>
          </a:bodyPr>
          <a:lstStyle/>
          <a:p>
            <a:pPr algn="ctr"/>
            <a:r>
              <a:rPr lang="sr-Cyrl-RS" sz="3600" dirty="0">
                <a:solidFill>
                  <a:schemeClr val="tx1"/>
                </a:solidFill>
                <a:latin typeface="+mn-lt"/>
              </a:rPr>
              <a:t>Фоликул</a:t>
            </a:r>
            <a:endParaRPr lang="en-US" sz="36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013670-122C-43A0-F4F5-B396B31445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Фоликул је функционална јединица оваријума.</a:t>
            </a:r>
          </a:p>
          <a:p>
            <a:r>
              <a:rPr lang="sr-Cyrl-RS" dirty="0"/>
              <a:t>У њему се одвија </a:t>
            </a:r>
            <a:r>
              <a:rPr lang="sr-Cyrl-RS" dirty="0">
                <a:solidFill>
                  <a:srgbClr val="FF0000"/>
                </a:solidFill>
              </a:rPr>
              <a:t>оогенеза, мејоза, овулација </a:t>
            </a:r>
            <a:r>
              <a:rPr lang="sr-Cyrl-RS" dirty="0"/>
              <a:t>као и </a:t>
            </a:r>
            <a:r>
              <a:rPr lang="sr-Cyrl-RS" dirty="0">
                <a:solidFill>
                  <a:srgbClr val="FF0000"/>
                </a:solidFill>
              </a:rPr>
              <a:t>лучење хормона </a:t>
            </a:r>
            <a:r>
              <a:rPr lang="sr-Cyrl-RS" dirty="0"/>
              <a:t>за контролу репродуктивних функција.</a:t>
            </a:r>
          </a:p>
          <a:p>
            <a:r>
              <a:rPr lang="sr-Cyrl-RS" dirty="0"/>
              <a:t>Већина фоликула током целог фоликуларног живота подлеже процесима атрезије.</a:t>
            </a:r>
          </a:p>
          <a:p>
            <a:r>
              <a:rPr lang="sr-Cyrl-RS" dirty="0"/>
              <a:t>Животни циклус фоликула који опстане до менопаузе у просеку траје   50 година.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5615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1126</TotalTime>
  <Words>774</Words>
  <Application>Microsoft Office PowerPoint</Application>
  <PresentationFormat>On-screen Show (4:3)</PresentationFormat>
  <Paragraphs>129</Paragraphs>
  <Slides>19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Arial Black</vt:lpstr>
      <vt:lpstr>Calibri</vt:lpstr>
      <vt:lpstr>Constantia</vt:lpstr>
      <vt:lpstr>Wingdings</vt:lpstr>
      <vt:lpstr>Wingdings 2</vt:lpstr>
      <vt:lpstr>Flow</vt:lpstr>
      <vt:lpstr>Оогенеза</vt:lpstr>
      <vt:lpstr>Оогенеза</vt:lpstr>
      <vt:lpstr>Оогенеза </vt:lpstr>
      <vt:lpstr>Пубертет</vt:lpstr>
      <vt:lpstr>PowerPoint Presentation</vt:lpstr>
      <vt:lpstr>Фоликулогенеза </vt:lpstr>
      <vt:lpstr>Секундарни фоликул</vt:lpstr>
      <vt:lpstr>Раст секундарног фоликула и формирање терцијарног/Де Графовог фоликула</vt:lpstr>
      <vt:lpstr>Фоликул</vt:lpstr>
      <vt:lpstr>Структура секундарне ооците</vt:lpstr>
      <vt:lpstr>Биологија ооците (јајне ћелије)</vt:lpstr>
      <vt:lpstr>PowerPoint Presentation</vt:lpstr>
      <vt:lpstr>Пресек кроз оваријум жене</vt:lpstr>
      <vt:lpstr>Хормонска контрола оогенезе</vt:lpstr>
      <vt:lpstr> Промене у оваријуму током менструалног циклуса: фоликуларна и лутеална фаза</vt:lpstr>
      <vt:lpstr>Промене у ендометријуму утеруса током менструалног циклуса: пролиферативна фаза, секреторна фаза и фаза исхемије</vt:lpstr>
      <vt:lpstr>Жуто тело  (corpus luteum)</vt:lpstr>
      <vt:lpstr>Анимација оогенезе</vt:lpstr>
      <vt:lpstr>Разликe између сперматогенезе и оогенезе огледају се у: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13.Оогенеза</dc:title>
  <dc:creator>Olivera Djordjevic</dc:creator>
  <cp:lastModifiedBy>Olivera Milošević-Đorđević</cp:lastModifiedBy>
  <cp:revision>60</cp:revision>
  <dcterms:created xsi:type="dcterms:W3CDTF">2018-07-24T17:05:45Z</dcterms:created>
  <dcterms:modified xsi:type="dcterms:W3CDTF">2023-08-28T08:46:08Z</dcterms:modified>
</cp:coreProperties>
</file>